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3" r:id="rId5"/>
    <p:sldId id="258" r:id="rId6"/>
    <p:sldId id="259" r:id="rId7"/>
    <p:sldId id="260" r:id="rId8"/>
    <p:sldId id="272" r:id="rId9"/>
    <p:sldId id="264" r:id="rId10"/>
    <p:sldId id="266" r:id="rId11"/>
    <p:sldId id="274" r:id="rId12"/>
    <p:sldId id="267" r:id="rId13"/>
    <p:sldId id="273" r:id="rId14"/>
    <p:sldId id="268" r:id="rId15"/>
    <p:sldId id="269" r:id="rId16"/>
    <p:sldId id="276" r:id="rId17"/>
    <p:sldId id="270" r:id="rId18"/>
    <p:sldId id="271" r:id="rId19"/>
    <p:sldId id="277" r:id="rId20"/>
    <p:sldId id="275" r:id="rId21"/>
    <p:sldId id="278" r:id="rId22"/>
    <p:sldId id="261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2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8699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6366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4037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8201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436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73635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1947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8954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04103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1270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6482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7543-D72A-4156-A159-C30835713F07}" type="datetimeFigureOut">
              <a:rPr lang="pl-PL" smtClean="0"/>
              <a:pPr/>
              <a:t>2021-03-18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7FB0A-437C-46C2-9538-F0900B81E1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5394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2fzcNTPdO8" TargetMode="External"/><Relationship Id="rId3" Type="http://schemas.openxmlformats.org/officeDocument/2006/relationships/hyperlink" Target="https://www.ekokalendarz.pl/dzien-morza/" TargetMode="External"/><Relationship Id="rId7" Type="http://schemas.openxmlformats.org/officeDocument/2006/relationships/hyperlink" Target="https://www.youtube.com/watch?v=sn91ClbEhxo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sbWFqTtyzg" TargetMode="External"/><Relationship Id="rId11" Type="http://schemas.openxmlformats.org/officeDocument/2006/relationships/hyperlink" Target="https://www.wwf.pl/aktualnosci/kreatywna-edukacja-ekologiczna-z-wwf" TargetMode="External"/><Relationship Id="rId5" Type="http://schemas.openxmlformats.org/officeDocument/2006/relationships/hyperlink" Target="https://pomagam.wwf.pl/adoptuj/foka" TargetMode="External"/><Relationship Id="rId10" Type="http://schemas.openxmlformats.org/officeDocument/2006/relationships/hyperlink" Target="https://www.youtube.com/watch?v=vWynqrnbnG4" TargetMode="External"/><Relationship Id="rId4" Type="http://schemas.openxmlformats.org/officeDocument/2006/relationships/hyperlink" Target="https://epodreczniki.pl/a/morze-baltyckie---srodowisko-przyrodnicze-a-dzialalnosc-czlowieka/DoO3atXVK" TargetMode="External"/><Relationship Id="rId9" Type="http://schemas.openxmlformats.org/officeDocument/2006/relationships/hyperlink" Target="https://www.youtube.com/watch?v=SFf_fTSoR3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t.pl/informacje/onetwiadomosci/ocalmy-baltyk-nim-zatesknimy-godzina-dla-ziemi-wwf-2021/zyglf5x,79cfc278" TargetMode="External"/><Relationship Id="rId2" Type="http://schemas.openxmlformats.org/officeDocument/2006/relationships/hyperlink" Target="https://www.wwf.pl/godzina-dla-ziemi-20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raz-srodowisko.pl/aktualnosci/co-neka-morze-baltyckie-3590.html" TargetMode="External"/><Relationship Id="rId5" Type="http://schemas.openxmlformats.org/officeDocument/2006/relationships/hyperlink" Target="https://www.portalmorski.pl/inne/47708-wwf-ocalmy-baltyk-nim-zatesknimy" TargetMode="External"/><Relationship Id="rId4" Type="http://schemas.openxmlformats.org/officeDocument/2006/relationships/hyperlink" Target="https://pl.wikipedia.org/wiki/Godzina_dla_Ziem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3691"/>
            <a:ext cx="5116116" cy="511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Godzina dla Ziemi 2021 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</a:rPr>
              <a:t>Czyli kiedy, o której i o co chodzi 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w akcji WWF? 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8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2490"/>
            <a:ext cx="4219947" cy="281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97 procent obszaru Bałtyku jest </a:t>
            </a:r>
            <a:r>
              <a:rPr lang="pl-PL" b="1" dirty="0" err="1" smtClean="0"/>
              <a:t>zeutrofizowane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312494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b="1" dirty="0" smtClean="0"/>
              <a:t>Jest to zjawisko obserwowane od wielu dziesięcioleci, którego </a:t>
            </a:r>
            <a:r>
              <a:rPr lang="pl-PL" b="1" dirty="0" smtClean="0">
                <a:solidFill>
                  <a:srgbClr val="FF0000"/>
                </a:solidFill>
              </a:rPr>
              <a:t>główną przyczyną są nadmierne ilości azotu i fosforu spływające zarówno z oczyszczalni ścieków, jak i z pól</a:t>
            </a:r>
            <a:r>
              <a:rPr lang="pl-PL" b="1" dirty="0" smtClean="0"/>
              <a:t>. Obecnie 97 procent obszaru Morza Bałtyckiego jest </a:t>
            </a:r>
            <a:r>
              <a:rPr lang="pl-PL" b="1" dirty="0" err="1" smtClean="0"/>
              <a:t>zeutrofizowane</a:t>
            </a:r>
            <a:r>
              <a:rPr lang="pl-PL" b="1" dirty="0" smtClean="0"/>
              <a:t>. Dopływ substancji odżywczych co prawda zmniejszył się pomiędzy okresem 1997-2003, a 2012-2014 o 13 procent jeśli chodzi o azot i o 19 procent jeśli chodzi o fosfor, ale jeszcze nie ma to odzwierciedlenia w stanie środowiska morskiego. Widoczne są jedynie pewne symptomy poprawy, jak np. zmniejszenie stężenia chlorofilu w niektórych częściach Bałtyku. Polska, a szczególnie zachodnie wybrzeże Bałtyku, znajduje się w obszarze silnie </a:t>
            </a:r>
            <a:r>
              <a:rPr lang="pl-PL" b="1" dirty="0" err="1" smtClean="0"/>
              <a:t>zeutrofizowanym</a:t>
            </a:r>
            <a:r>
              <a:rPr lang="pl-PL" b="1" dirty="0" smtClean="0"/>
              <a:t>. Efekty wdrożonych środków naprawczych będą wyraźnie widoczne w pomiarach prawdopodobnie dopiero za kilka dekad. Co więcej, </a:t>
            </a:r>
            <a:r>
              <a:rPr lang="pl-PL" b="1" dirty="0" smtClean="0">
                <a:solidFill>
                  <a:srgbClr val="FF0000"/>
                </a:solidFill>
              </a:rPr>
              <a:t>trzeba zdawać sobie sprawę, że na eutrofizację Bałtyku w przyszłości będą mieć w dużej mierze wpływ zmiany klimatyczne</a:t>
            </a:r>
            <a:r>
              <a:rPr lang="pl-PL" b="1" dirty="0" smtClean="0"/>
              <a:t> (np. wyższe temperatury zimą spowodują rozwój fitoplanktonu przez cały rok).</a:t>
            </a:r>
            <a:endParaRPr lang="pl-PL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3947072" cy="221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194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Bałtyk to akwen </a:t>
            </a:r>
            <a:r>
              <a:rPr lang="pl-PL" b="1" dirty="0" err="1" smtClean="0"/>
              <a:t>zeutrofizowany</a:t>
            </a:r>
            <a:endParaRPr lang="pl-PL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0069"/>
            <a:ext cx="8229600" cy="448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572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592288" cy="197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Najwięcej jest rtęci i środków zmniejszających palność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784976" cy="298092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b="1" dirty="0" smtClean="0"/>
              <a:t>Warto zapoznać się także z informacjami na temat substancji niebezpiecznych w Morzu Bałtyckim. Nadal </a:t>
            </a:r>
            <a:r>
              <a:rPr lang="pl-PL" b="1" dirty="0" smtClean="0">
                <a:solidFill>
                  <a:srgbClr val="FF0000"/>
                </a:solidFill>
              </a:rPr>
              <a:t>obserwuje się podwyższone poziomy zanieczyszczeń</a:t>
            </a:r>
            <a:r>
              <a:rPr lang="pl-PL" b="1" dirty="0" smtClean="0"/>
              <a:t>, choć analiza sugeruje, że sytuacja na ogół się nie pogarsza. Skażenie Bałtyku w tym zakresie powodują przede wszystkim </a:t>
            </a:r>
            <a:r>
              <a:rPr lang="pl-PL" b="1" dirty="0" smtClean="0">
                <a:solidFill>
                  <a:srgbClr val="FF0000"/>
                </a:solidFill>
              </a:rPr>
              <a:t>bromowane środki zmniejszające palność oraz rtęć</a:t>
            </a:r>
            <a:r>
              <a:rPr lang="pl-PL" b="1" dirty="0" smtClean="0"/>
              <a:t>. Radioaktywny izotop cezu 137Cs (obecny w Bałtyku od wypadku w elektrowni jądrowej w Czarnobylu w 1986 r.) znajduje się aktualnie w ilościach dopuszczalnych i można się spodziewać, że ten stan utrzyma się na całym obszarze morza do roku 2020. Zmniejszyły się natomiast zanieczyszczenia spowodowane wyciekami olejów.</a:t>
            </a:r>
            <a:endParaRPr lang="pl-PL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85729"/>
            <a:ext cx="3677488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85729"/>
            <a:ext cx="355441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585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Łańcuch degradacji w Bałtyku</a:t>
            </a:r>
            <a:endParaRPr lang="pl-PL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73883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79"/>
            <a:ext cx="4754589" cy="353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367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Ruch statków, eksploatacja dna morskiego </a:t>
            </a:r>
            <a:br>
              <a:rPr lang="pl-PL" sz="3200" b="1" dirty="0" smtClean="0"/>
            </a:br>
            <a:r>
              <a:rPr lang="pl-PL" sz="3200" b="1" dirty="0" smtClean="0"/>
              <a:t>i plastik to kolejne zagrożenia Bałtyku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254888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l-PL" b="1" dirty="0" smtClean="0"/>
              <a:t>W kilku krajach nadbałtyckich prowadzi się monitoring ilości </a:t>
            </a:r>
            <a:r>
              <a:rPr lang="pl-PL" b="1" dirty="0"/>
              <a:t>odpadów zalegających w </a:t>
            </a:r>
            <a:r>
              <a:rPr lang="pl-PL" b="1" dirty="0" smtClean="0"/>
              <a:t>Bałtyku . Jako najbardziej problematyczny zidentyfikowano odpad plastikowy, głównie ze względu na jego zagrożenie dla morskiego środowiska przyrodniczego i powolne tempo degradacji. </a:t>
            </a:r>
            <a:r>
              <a:rPr lang="pl-PL" b="1" dirty="0" smtClean="0">
                <a:solidFill>
                  <a:srgbClr val="FF0000"/>
                </a:solidFill>
              </a:rPr>
              <a:t>Około 70 proc. odpadów w Morzu Bałtyckim to właśnie odpady tworzyw sztucznych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888432" cy="21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98493"/>
            <a:ext cx="3816424" cy="252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162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2" y="123778"/>
            <a:ext cx="3904864" cy="295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529208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Hałas to również problem tego akwenu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00201"/>
            <a:ext cx="8784976" cy="218884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b="1" dirty="0" smtClean="0"/>
              <a:t>Na potrzeby raportu zbadano także podwodny hałas będący najbardziej rozpowszechnionym w Morzu Bałtyckim rodzajem presji antropogenicznej. </a:t>
            </a:r>
            <a:r>
              <a:rPr lang="pl-PL" b="1" dirty="0" smtClean="0">
                <a:solidFill>
                  <a:srgbClr val="FF0000"/>
                </a:solidFill>
              </a:rPr>
              <a:t>Obszary o dużym natężeniu dźwięku ciągłego zostały zmapowane i są zbieżne z obszarami o intensywnym natężeniu ruchu statków.</a:t>
            </a:r>
            <a:r>
              <a:rPr lang="pl-PL" b="1" dirty="0" smtClean="0"/>
              <a:t> Jednocześnie wykazano, że spośród 350 zarejestrowanych zdarzeń dźwiękowych, 167 wiązało się z </a:t>
            </a:r>
            <a:r>
              <a:rPr lang="pl-PL" b="1" dirty="0" smtClean="0">
                <a:solidFill>
                  <a:srgbClr val="FF0000"/>
                </a:solidFill>
              </a:rPr>
              <a:t>wbijaniem pali w dno morskie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1208"/>
            <a:ext cx="760404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94849"/>
            <a:ext cx="5570930" cy="193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431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Flora Bałtyku</a:t>
            </a:r>
            <a:endParaRPr lang="pl-PL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07479"/>
            <a:ext cx="3101330" cy="444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4" y="1682776"/>
            <a:ext cx="3034308" cy="4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76" y="4797152"/>
            <a:ext cx="2579779" cy="193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38" y="2708920"/>
            <a:ext cx="272785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753"/>
            <a:ext cx="2315993" cy="146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52" y="138753"/>
            <a:ext cx="2087893" cy="156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15" y="1092674"/>
            <a:ext cx="2638100" cy="148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8" y="5735455"/>
            <a:ext cx="1428360" cy="107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46" y="5764569"/>
            <a:ext cx="1662112" cy="103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35" y="5807200"/>
            <a:ext cx="1272539" cy="95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7199"/>
            <a:ext cx="1272540" cy="95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66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Fauna Bałtyku</a:t>
            </a:r>
            <a:endParaRPr lang="pl-PL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25" y="1340768"/>
            <a:ext cx="3352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2843808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31532"/>
            <a:ext cx="2523772" cy="14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239938" cy="125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7276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43000"/>
          </a:xfrm>
        </p:spPr>
        <p:txBody>
          <a:bodyPr/>
          <a:lstStyle/>
          <a:p>
            <a:r>
              <a:rPr lang="pl-PL" b="1" dirty="0" smtClean="0"/>
              <a:t>Fauna Bałtyku</a:t>
            </a:r>
            <a:endParaRPr lang="pl-PL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738"/>
            <a:ext cx="1258217" cy="66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3456384" cy="498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538119" cy="494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31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422" y="4509120"/>
            <a:ext cx="2615525" cy="200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Zapoznaj się też z następującymi materiałami (do wyboru):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62500" lnSpcReduction="20000"/>
          </a:bodyPr>
          <a:lstStyle/>
          <a:p>
            <a:r>
              <a:rPr lang="pl-PL" dirty="0">
                <a:hlinkClick r:id="rId3"/>
              </a:rPr>
              <a:t>https://www.ekokalendarz.pl/dzien-morza</a:t>
            </a:r>
            <a:r>
              <a:rPr lang="pl-PL" dirty="0" smtClean="0">
                <a:hlinkClick r:id="rId3"/>
              </a:rPr>
              <a:t>/</a:t>
            </a:r>
            <a:endParaRPr lang="pl-PL" dirty="0" smtClean="0"/>
          </a:p>
          <a:p>
            <a:r>
              <a:rPr lang="pl-PL" b="1" dirty="0"/>
              <a:t>Morze Bałtyckie – środowisko </a:t>
            </a:r>
            <a:r>
              <a:rPr lang="pl-PL" b="1" dirty="0" smtClean="0"/>
              <a:t>przyrodnicze, </a:t>
            </a:r>
            <a:r>
              <a:rPr lang="pl-PL" b="1" dirty="0"/>
              <a:t>a działalność człowieka </a:t>
            </a:r>
            <a:r>
              <a:rPr lang="pl-PL" dirty="0">
                <a:hlinkClick r:id="rId4"/>
              </a:rPr>
              <a:t>https://epodreczniki.pl/a/morze-baltyckie---</a:t>
            </a:r>
            <a:r>
              <a:rPr lang="pl-PL" dirty="0" smtClean="0">
                <a:hlinkClick r:id="rId4"/>
              </a:rPr>
              <a:t>srodowisko-przyrodnicze-a-dzialalnosc-czlowieka/DoO3atXVK</a:t>
            </a:r>
            <a:endParaRPr lang="pl-PL" dirty="0" smtClean="0"/>
          </a:p>
          <a:p>
            <a:r>
              <a:rPr lang="pl-PL" dirty="0">
                <a:hlinkClick r:id="rId5"/>
              </a:rPr>
              <a:t>https://</a:t>
            </a:r>
            <a:r>
              <a:rPr lang="pl-PL" dirty="0" smtClean="0">
                <a:hlinkClick r:id="rId5"/>
              </a:rPr>
              <a:t>pomagam.wwf.pl/adoptuj/foka</a:t>
            </a:r>
            <a:endParaRPr lang="pl-PL" dirty="0" smtClean="0"/>
          </a:p>
          <a:p>
            <a:r>
              <a:rPr lang="pl-PL" b="1" dirty="0"/>
              <a:t>WIDMO BAŁTYKU </a:t>
            </a:r>
            <a:r>
              <a:rPr lang="pl-PL" dirty="0"/>
              <a:t>| The </a:t>
            </a:r>
            <a:r>
              <a:rPr lang="pl-PL" dirty="0" err="1"/>
              <a:t>Ghost</a:t>
            </a:r>
            <a:r>
              <a:rPr lang="pl-PL" dirty="0"/>
              <a:t> of the </a:t>
            </a:r>
            <a:r>
              <a:rPr lang="pl-PL" dirty="0" err="1"/>
              <a:t>Baltic</a:t>
            </a:r>
            <a:r>
              <a:rPr lang="pl-PL" dirty="0"/>
              <a:t> Sea | Dokument o Sieciach Widmo | </a:t>
            </a:r>
            <a:r>
              <a:rPr lang="pl-PL" dirty="0" err="1"/>
              <a:t>Doc</a:t>
            </a:r>
            <a:r>
              <a:rPr lang="pl-PL" dirty="0"/>
              <a:t> </a:t>
            </a:r>
            <a:r>
              <a:rPr lang="pl-PL" dirty="0" err="1"/>
              <a:t>about</a:t>
            </a:r>
            <a:r>
              <a:rPr lang="pl-PL" dirty="0"/>
              <a:t> </a:t>
            </a:r>
            <a:r>
              <a:rPr lang="pl-PL" dirty="0" err="1"/>
              <a:t>ghost</a:t>
            </a:r>
            <a:r>
              <a:rPr lang="pl-PL" dirty="0"/>
              <a:t> </a:t>
            </a:r>
            <a:r>
              <a:rPr lang="pl-PL" dirty="0" err="1" smtClean="0"/>
              <a:t>nets</a:t>
            </a:r>
            <a:r>
              <a:rPr lang="pl-PL" dirty="0"/>
              <a:t> </a:t>
            </a:r>
            <a:r>
              <a:rPr lang="pl-PL" dirty="0">
                <a:hlinkClick r:id="rId6"/>
              </a:rPr>
              <a:t>https://</a:t>
            </a:r>
            <a:r>
              <a:rPr lang="pl-PL" dirty="0" smtClean="0">
                <a:hlinkClick r:id="rId6"/>
              </a:rPr>
              <a:t>www.youtube.com/watch?v=NsbWFqTtyzg</a:t>
            </a:r>
            <a:endParaRPr lang="pl-PL" dirty="0" smtClean="0"/>
          </a:p>
          <a:p>
            <a:r>
              <a:rPr lang="pl-PL" b="1" dirty="0"/>
              <a:t>MÓJ BAŁTYK </a:t>
            </a:r>
            <a:r>
              <a:rPr lang="pl-PL" dirty="0"/>
              <a:t>| </a:t>
            </a:r>
            <a:r>
              <a:rPr lang="pl-PL" dirty="0" err="1"/>
              <a:t>Bielatowicz</a:t>
            </a:r>
            <a:r>
              <a:rPr lang="pl-PL" dirty="0"/>
              <a:t> x MARE | FILM 2019 </a:t>
            </a:r>
            <a:r>
              <a:rPr lang="pl-PL" dirty="0">
                <a:hlinkClick r:id="rId7"/>
              </a:rPr>
              <a:t>https://</a:t>
            </a:r>
            <a:r>
              <a:rPr lang="pl-PL" dirty="0" smtClean="0">
                <a:hlinkClick r:id="rId7"/>
              </a:rPr>
              <a:t>www.youtube.com/watch?v=sn91ClbEhxo</a:t>
            </a:r>
            <a:endParaRPr lang="pl-PL" dirty="0" smtClean="0"/>
          </a:p>
          <a:p>
            <a:r>
              <a:rPr lang="pl-PL" b="1" dirty="0"/>
              <a:t>CAŁA PRAWDA O BAŁTYKU </a:t>
            </a:r>
            <a:r>
              <a:rPr lang="pl-PL" dirty="0">
                <a:hlinkClick r:id="rId8"/>
              </a:rPr>
              <a:t>https://</a:t>
            </a:r>
            <a:r>
              <a:rPr lang="pl-PL" dirty="0" smtClean="0">
                <a:hlinkClick r:id="rId8"/>
              </a:rPr>
              <a:t>www.youtube.com/watch?v=J2fzcNTPdO8</a:t>
            </a:r>
            <a:endParaRPr lang="pl-PL" dirty="0" smtClean="0"/>
          </a:p>
          <a:p>
            <a:r>
              <a:rPr lang="pl-PL" b="1" dirty="0"/>
              <a:t>BAGNO w środku EUROPY </a:t>
            </a:r>
            <a:r>
              <a:rPr lang="pl-PL" dirty="0"/>
              <a:t>- Jak BRUDNY jest BAŁTYK? </a:t>
            </a:r>
            <a:r>
              <a:rPr lang="pl-PL" dirty="0">
                <a:hlinkClick r:id="rId9"/>
              </a:rPr>
              <a:t>https://</a:t>
            </a:r>
            <a:r>
              <a:rPr lang="pl-PL" dirty="0" smtClean="0">
                <a:hlinkClick r:id="rId9"/>
              </a:rPr>
              <a:t>www.youtube.com/watch?v=SFf_fTSoR3k</a:t>
            </a:r>
            <a:endParaRPr lang="pl-PL" dirty="0" smtClean="0"/>
          </a:p>
          <a:p>
            <a:r>
              <a:rPr lang="pl-PL" b="1" dirty="0"/>
              <a:t>Brudna Prawda Zanieczyszczenie Bałtyku </a:t>
            </a:r>
            <a:r>
              <a:rPr lang="pl-PL" b="1" dirty="0" smtClean="0"/>
              <a:t>(</a:t>
            </a:r>
            <a:r>
              <a:rPr lang="pl-PL" dirty="0" smtClean="0"/>
              <a:t>Lektor) </a:t>
            </a:r>
            <a:r>
              <a:rPr lang="pl-PL" dirty="0">
                <a:hlinkClick r:id="rId10"/>
              </a:rPr>
              <a:t>https://</a:t>
            </a:r>
            <a:r>
              <a:rPr lang="pl-PL" dirty="0" smtClean="0">
                <a:hlinkClick r:id="rId10"/>
              </a:rPr>
              <a:t>www.youtube.com/watch?v=vWynqrnbnG4</a:t>
            </a:r>
            <a:endParaRPr lang="pl-PL" dirty="0" smtClean="0"/>
          </a:p>
          <a:p>
            <a:r>
              <a:rPr lang="pl-PL" dirty="0">
                <a:hlinkClick r:id="rId11"/>
              </a:rPr>
              <a:t>https://</a:t>
            </a:r>
            <a:r>
              <a:rPr lang="pl-PL" dirty="0" smtClean="0">
                <a:hlinkClick r:id="rId11"/>
              </a:rPr>
              <a:t>www.wwf.pl/aktualnosci/kreatywna-edukacja-ekologiczna-z-wwf</a:t>
            </a: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54039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37" y="1772816"/>
            <a:ext cx="3084601" cy="17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3752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Co to jest </a:t>
            </a:r>
            <a:br>
              <a:rPr lang="pl-PL" b="1" dirty="0" smtClean="0"/>
            </a:br>
            <a:r>
              <a:rPr lang="pl-PL" b="1" dirty="0" smtClean="0"/>
              <a:t>„Godzina dla Ziemi”?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96752"/>
            <a:ext cx="5976664" cy="554461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b="1" dirty="0" smtClean="0">
                <a:solidFill>
                  <a:srgbClr val="FF0000"/>
                </a:solidFill>
              </a:rPr>
              <a:t>Godzina dla Ziemi – akcja związana z zieloną polityką stworzona przez World </a:t>
            </a:r>
            <a:r>
              <a:rPr lang="pl-PL" b="1" dirty="0" err="1" smtClean="0">
                <a:solidFill>
                  <a:srgbClr val="FF0000"/>
                </a:solidFill>
              </a:rPr>
              <a:t>Wide</a:t>
            </a:r>
            <a:r>
              <a:rPr lang="pl-PL" b="1" dirty="0" smtClean="0">
                <a:solidFill>
                  <a:srgbClr val="FF0000"/>
                </a:solidFill>
              </a:rPr>
              <a:t> Fund for Nature odbywająca się w każdą ostatnią sobotę marca, począwszy od 2007 roku. Ma ona na celu nakłonienie zwykłych ludzi, a także korporacje, do wyłączenia na jedną godzinę świateł oraz urządzeń elektrycznych w domach i biurach. Skłania ona do refleksji nad zmianami klimatu.</a:t>
            </a:r>
          </a:p>
          <a:p>
            <a:pPr marL="0" indent="0" algn="just">
              <a:buNone/>
            </a:pPr>
            <a:r>
              <a:rPr lang="pl-PL" b="1" u="sng" dirty="0" smtClean="0"/>
              <a:t>Trochę z historii akcji:</a:t>
            </a:r>
          </a:p>
          <a:p>
            <a:pPr marL="0" indent="0" algn="just">
              <a:buNone/>
            </a:pPr>
            <a:r>
              <a:rPr lang="pl-PL" dirty="0" smtClean="0"/>
              <a:t>Po raz pierwszy akcja odbyła się w roku 2007 w Sydney. Wzięło w niej udział 2,2 mln osób. W roku 2008 udział w akcji, która odbyła się 28 marca, wzięło już 50 milionów osób w 370 miastach na całym świecie. W Polsce światła zgasły w Warszawie i Poznaniu.</a:t>
            </a:r>
            <a:r>
              <a:rPr lang="pl-PL" dirty="0"/>
              <a:t> </a:t>
            </a:r>
            <a:r>
              <a:rPr lang="pl-PL" dirty="0" smtClean="0"/>
              <a:t>W 2009 roku udział w akcji zadeklarowało ponad 700 miast z 78 krajów. W roku 2010 wyłączenie światła na 60 minut było największą akcją dla środowiska w historii - podał WWF. Włączyło się do niej ponad 4,5 tys. miast w 128 krajach. Wyłączono światło najbardziej znanych budynków - Wieży Eiffla w Paryżu, Pałacu Buckingham w Londynie, mostu </a:t>
            </a:r>
            <a:r>
              <a:rPr lang="pl-PL" dirty="0" err="1" smtClean="0"/>
              <a:t>Golden</a:t>
            </a:r>
            <a:r>
              <a:rPr lang="pl-PL" dirty="0" smtClean="0"/>
              <a:t> </a:t>
            </a:r>
            <a:r>
              <a:rPr lang="pl-PL" dirty="0" err="1" smtClean="0"/>
              <a:t>Gate</a:t>
            </a:r>
            <a:r>
              <a:rPr lang="pl-PL" dirty="0" smtClean="0"/>
              <a:t> w San Francisco, Opery w Sydney. W Polsce udział wzięło 40 miast, w tym 15 wojewódzkich; wyłączono oświetlenie m.in. Pałacu Kultury i Nauki w Warszawie. W roku 2017 zaangażowanych było już blisko 80 polskich miast; wyłączono oświetlenie m.in. Kościoła Mariackiego w Krakowie.</a:t>
            </a:r>
          </a:p>
          <a:p>
            <a:pPr marL="0" indent="0" algn="just">
              <a:buNone/>
            </a:pPr>
            <a:endParaRPr lang="pl-PL" dirty="0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32" y="3789040"/>
            <a:ext cx="275230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21" y="188640"/>
            <a:ext cx="2003630" cy="13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099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493992" cy="35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30816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Zapraszam do udziału w konkursie plastycznym z okazji „Godziny dla Ziemi”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95736" y="1556792"/>
            <a:ext cx="6851104" cy="5141168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pl-PL" b="1" dirty="0" smtClean="0">
                <a:solidFill>
                  <a:srgbClr val="FF0000"/>
                </a:solidFill>
              </a:rPr>
              <a:t>„Stop degradacji Bałtyku!” </a:t>
            </a:r>
            <a:r>
              <a:rPr lang="pl-PL" b="1" dirty="0" smtClean="0"/>
              <a:t>– plakat przedstawiający przyczyny i skutki zmian w ekosystemie Bałtyku związanych z działalnością człowieka.</a:t>
            </a:r>
          </a:p>
          <a:p>
            <a:pPr marL="514350" indent="-514350" algn="just">
              <a:buAutoNum type="arabicPeriod"/>
            </a:pPr>
            <a:r>
              <a:rPr lang="pl-PL" b="1" dirty="0" smtClean="0">
                <a:solidFill>
                  <a:srgbClr val="FF0000"/>
                </a:solidFill>
              </a:rPr>
              <a:t>„Godzina dla Ziemi” </a:t>
            </a:r>
            <a:r>
              <a:rPr lang="pl-PL" b="1" dirty="0" smtClean="0"/>
              <a:t>– plakat popularyzujący ideę akcji WWF w nawiązaniu do zmian klimatu.</a:t>
            </a:r>
          </a:p>
          <a:p>
            <a:pPr marL="514350" indent="-514350" algn="just">
              <a:buAutoNum type="arabicPeriod"/>
            </a:pPr>
            <a:r>
              <a:rPr lang="pl-PL" b="1" dirty="0" smtClean="0">
                <a:solidFill>
                  <a:srgbClr val="FF0000"/>
                </a:solidFill>
              </a:rPr>
              <a:t>„Flora i fauna Bałtyku” </a:t>
            </a:r>
            <a:r>
              <a:rPr lang="pl-PL" b="1" dirty="0" smtClean="0"/>
              <a:t>– praca plastyczna wykonana w dowolnej technice, pokazująca różnorodność biologiczną morza i konieczność ochrony jego mieszkańców.</a:t>
            </a:r>
            <a:endParaRPr lang="pl-PL" b="1" dirty="0"/>
          </a:p>
        </p:txBody>
      </p:sp>
    </p:spTree>
    <p:extLst>
      <p:ext uri="{BB962C8B-B14F-4D97-AF65-F5344CB8AC3E}">
        <p14:creationId xmlns="" xmlns:p14="http://schemas.microsoft.com/office/powerpoint/2010/main" val="36133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70" y="4293096"/>
            <a:ext cx="2237333" cy="223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1767678" cy="223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46" y="1052736"/>
            <a:ext cx="202335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754"/>
            <a:ext cx="2144761" cy="179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379228"/>
            <a:ext cx="6059016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Konkurs plastyczny z okazji </a:t>
            </a:r>
            <a:br>
              <a:rPr lang="pl-PL" b="1" dirty="0" smtClean="0"/>
            </a:br>
            <a:r>
              <a:rPr lang="pl-PL" b="1" dirty="0" smtClean="0"/>
              <a:t>„Godziny dla Ziemi”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849703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 smtClean="0"/>
              <a:t>Opiekunami  konkursu są: Hanna Sosnowska- nauczycielka przyrody i plastyki, Janina Żółtowska – nauczycielka biologii,</a:t>
            </a:r>
          </a:p>
          <a:p>
            <a:r>
              <a:rPr lang="pl-PL" b="1" dirty="0" smtClean="0"/>
              <a:t>Aneta Jakubowska Lemańska</a:t>
            </a:r>
          </a:p>
          <a:p>
            <a:r>
              <a:rPr lang="pl-PL" b="1" dirty="0" smtClean="0"/>
              <a:t>Prace należy przesłać w wersji elektronicznej do </a:t>
            </a:r>
            <a:r>
              <a:rPr lang="pl-PL" b="1" smtClean="0"/>
              <a:t>16 kwietna</a:t>
            </a:r>
            <a:r>
              <a:rPr lang="pl-PL" b="1" smtClean="0"/>
              <a:t> </a:t>
            </a:r>
            <a:r>
              <a:rPr lang="pl-PL" b="1" dirty="0" smtClean="0"/>
              <a:t>2021 roku.</a:t>
            </a:r>
          </a:p>
          <a:p>
            <a:r>
              <a:rPr lang="pl-PL" b="1" dirty="0"/>
              <a:t> </a:t>
            </a:r>
            <a:r>
              <a:rPr lang="pl-PL" b="1" dirty="0" smtClean="0"/>
              <a:t>W razie pytań proszę o kontakt przez dziennik elektroniczny.</a:t>
            </a:r>
          </a:p>
          <a:p>
            <a:pPr marL="0" indent="0" algn="ctr">
              <a:buNone/>
            </a:pPr>
            <a:r>
              <a:rPr lang="pl-PL" b="1" dirty="0" smtClean="0"/>
              <a:t>Serdecznie zapraszam do udziału! I pamiętajcie:</a:t>
            </a:r>
          </a:p>
          <a:p>
            <a:pPr marL="0" indent="0" algn="ctr">
              <a:buNone/>
            </a:pPr>
            <a:r>
              <a:rPr lang="pl-PL" dirty="0"/>
              <a:t> </a:t>
            </a:r>
            <a:r>
              <a:rPr lang="pl-PL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„</a:t>
            </a:r>
            <a:r>
              <a:rPr lang="pl-PL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Mamy </a:t>
            </a:r>
            <a:r>
              <a:rPr lang="pl-PL" b="1" dirty="0">
                <a:solidFill>
                  <a:schemeClr val="tx2"/>
                </a:solidFill>
                <a:latin typeface="Arial Black" panose="020B0A04020102020204" pitchFamily="34" charset="0"/>
              </a:rPr>
              <a:t>tylko jedną Ziemię,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pl-PL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 </a:t>
            </a:r>
            <a:r>
              <a:rPr lang="pl-PL" b="1" dirty="0">
                <a:solidFill>
                  <a:schemeClr val="tx2"/>
                </a:solidFill>
                <a:latin typeface="Arial Black" panose="020B0A04020102020204" pitchFamily="34" charset="0"/>
              </a:rPr>
              <a:t>jej przyszłość zależy od każdego,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pl-PL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na </a:t>
            </a:r>
            <a:r>
              <a:rPr lang="pl-PL" b="1" dirty="0">
                <a:solidFill>
                  <a:schemeClr val="tx2"/>
                </a:solidFill>
                <a:latin typeface="Arial Black" panose="020B0A04020102020204" pitchFamily="34" charset="0"/>
              </a:rPr>
              <a:t>pozór niewielkiego, ludzkiego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działania</a:t>
            </a:r>
            <a:r>
              <a:rPr lang="pl-PL" b="1" dirty="0">
                <a:solidFill>
                  <a:schemeClr val="tx2"/>
                </a:solidFill>
                <a:latin typeface="Arial Black" panose="020B0A04020102020204" pitchFamily="34" charset="0"/>
              </a:rPr>
              <a:t>, zależy od każdego z </a:t>
            </a:r>
            <a:r>
              <a:rPr lang="pl-PL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nas”</a:t>
            </a:r>
            <a:endParaRPr lang="pl-PL" b="1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pl-PL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Florian </a:t>
            </a:r>
            <a:r>
              <a:rPr lang="pl-PL" b="1" dirty="0" err="1">
                <a:solidFill>
                  <a:schemeClr val="tx2"/>
                </a:solidFill>
                <a:latin typeface="Arial Black" panose="020B0A04020102020204" pitchFamily="34" charset="0"/>
              </a:rPr>
              <a:t>Plit</a:t>
            </a:r>
            <a:r>
              <a:rPr lang="pl-PL" b="1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34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Materiały do prezentacji zostały pobrane z następujących stron: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>
                <a:hlinkClick r:id="rId2"/>
              </a:rPr>
              <a:t>https://www.wwf.pl/godzina-dla-ziemi-2021</a:t>
            </a:r>
            <a:endParaRPr lang="pl-PL" dirty="0" smtClean="0"/>
          </a:p>
          <a:p>
            <a:r>
              <a:rPr lang="pl-PL" dirty="0" smtClean="0">
                <a:hlinkClick r:id="rId3"/>
              </a:rPr>
              <a:t>https://www.onet.pl/informacje/onetwiadomosci/ocalmy-baltyk-nim-zatesknimy-godzina-dla-ziemi-wwf-2021/zyglf5x,79cfc278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https://pl.wikipedia.org/wiki/Godzina_dla_Ziemi</a:t>
            </a:r>
            <a:endParaRPr lang="pl-PL" dirty="0" smtClean="0"/>
          </a:p>
          <a:p>
            <a:r>
              <a:rPr lang="pl-PL" dirty="0" smtClean="0">
                <a:hlinkClick r:id="rId5"/>
              </a:rPr>
              <a:t>https://www.portalmorski.pl/inne/47708-wwf-ocalmy-baltyk-nim-zatesknimy</a:t>
            </a:r>
            <a:endParaRPr lang="pl-PL" dirty="0" smtClean="0"/>
          </a:p>
          <a:p>
            <a:r>
              <a:rPr lang="pl-PL" dirty="0" smtClean="0">
                <a:hlinkClick r:id="rId6"/>
              </a:rPr>
              <a:t>https://www.teraz-srodowisko.pl/aktualnosci/co-neka-morze-baltyckie-3590.html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8994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48680"/>
            <a:ext cx="3810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5832648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Przyłącz się do akcji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w sobotę, 27 marca 2021 r.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Start o godzinie 20:30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776864" cy="437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893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Ocalmy Bałtyk, nim zatęsknimy </a:t>
            </a:r>
            <a:endParaRPr lang="pl-PL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148064" y="1412776"/>
            <a:ext cx="37444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 smtClean="0"/>
              <a:t>Po raz czternasty rusza Godzina dla Ziemi WWF. Tym razem światła zgasną dla Bałtyku. Polacy nie zdają sobie sprawy z bardzo złego stanu środowiska naturalnego naszego morza, a Bałtyk i jego mieszkańcy umierają. </a:t>
            </a:r>
            <a:r>
              <a:rPr lang="pl-PL" b="1" dirty="0" smtClean="0">
                <a:solidFill>
                  <a:srgbClr val="FF0000"/>
                </a:solidFill>
              </a:rPr>
              <a:t>Czy już niedługo Morze Bałtyckie jakie znamy będziemy mogli zobaczyć tylko w muzeum?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44" y="4221088"/>
            <a:ext cx="3369456" cy="189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688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24" y="4005064"/>
            <a:ext cx="4212382" cy="236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Ocalmy Bałtyk, nim zatęsknimy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62" y="1556792"/>
            <a:ext cx="5122912" cy="514116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pl-PL" b="1" dirty="0" smtClean="0">
                <a:solidFill>
                  <a:srgbClr val="FF0000"/>
                </a:solidFill>
              </a:rPr>
              <a:t>Presja wywierana przez człowieka </a:t>
            </a:r>
            <a:r>
              <a:rPr lang="pl-PL" b="1" dirty="0" smtClean="0"/>
              <a:t>na Morze Bałtyckie może w niedalekiej przyszłości doprowadzić do nieodwracalnych zmian. Zapobiegać im miały działania wynikające m.in. z prawa Unii Europejskiej, które zobowiązało nas do osiągnięcia dobrego stanu środowiska Morza Bałtyckiego do roku 2020. </a:t>
            </a:r>
            <a:r>
              <a:rPr lang="pl-PL" b="1" dirty="0" smtClean="0">
                <a:solidFill>
                  <a:srgbClr val="FF0000"/>
                </a:solidFill>
              </a:rPr>
              <a:t>Celu nie osiągnięto, a sytuacja Bałtyku się pogarsza</a:t>
            </a:r>
            <a:r>
              <a:rPr lang="pl-PL" b="1" dirty="0" smtClean="0"/>
              <a:t>.</a:t>
            </a:r>
          </a:p>
          <a:p>
            <a:pPr algn="just"/>
            <a:endParaRPr lang="pl-PL" b="1" dirty="0" smtClean="0"/>
          </a:p>
          <a:p>
            <a:pPr algn="just"/>
            <a:r>
              <a:rPr lang="pl-PL" b="1" dirty="0" smtClean="0"/>
              <a:t>Dlatego to ochrona Morza Bałtyckiego stała się tematem polskiej edycji globalnej akcji Godzina dla Ziemi WWF, największej ekologicznej inicjatywy na świecie. Co roku bierze w niej udział ok. 180 państw na 7 kontynentach. </a:t>
            </a:r>
            <a:r>
              <a:rPr lang="pl-PL" b="1" dirty="0" smtClean="0">
                <a:solidFill>
                  <a:srgbClr val="FF0000"/>
                </a:solidFill>
              </a:rPr>
              <a:t>Akcja od lat inspiruje do działania z przekazem, że warto walczyć o nasz dom – Ziemię. 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97" y="1556792"/>
            <a:ext cx="3839310" cy="23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01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16545"/>
            <a:ext cx="2798168" cy="279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Ocalmy Bałtyk, nim zatęsknimy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56089"/>
            <a:ext cx="5770984" cy="5257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l-PL" b="1" dirty="0" smtClean="0"/>
              <a:t>Celem tegorocznej Godziny dla Ziemi WWF jest </a:t>
            </a:r>
            <a:r>
              <a:rPr lang="pl-PL" b="1" dirty="0" smtClean="0">
                <a:solidFill>
                  <a:srgbClr val="FF0000"/>
                </a:solidFill>
              </a:rPr>
              <a:t>ochrona środowiska Morza Bałtyckiego i zwiększenie świadomości na temat jego zagrożeń</a:t>
            </a:r>
            <a:r>
              <a:rPr lang="pl-PL" b="1" dirty="0" smtClean="0"/>
              <a:t>. Na stronie </a:t>
            </a:r>
            <a:r>
              <a:rPr lang="pl-PL" b="1" dirty="0" smtClean="0">
                <a:solidFill>
                  <a:srgbClr val="FF0000"/>
                </a:solidFill>
              </a:rPr>
              <a:t>godzinadlaziemi.pl można podpisywać petycję skierowaną w tej sprawie do premiera.</a:t>
            </a:r>
          </a:p>
          <a:p>
            <a:pPr algn="just"/>
            <a:r>
              <a:rPr lang="pl-PL" b="1" dirty="0" smtClean="0"/>
              <a:t>Godzina dla Ziemi WWF 2021 - 27 marca 2021: </a:t>
            </a:r>
            <a:r>
              <a:rPr lang="pl-PL" b="1" dirty="0" smtClean="0">
                <a:solidFill>
                  <a:srgbClr val="FF0000"/>
                </a:solidFill>
              </a:rPr>
              <a:t>zgaś światło na 60 minut o godzinie 20:30</a:t>
            </a:r>
          </a:p>
          <a:p>
            <a:pPr algn="just"/>
            <a:r>
              <a:rPr lang="pl-PL" b="1" dirty="0" smtClean="0"/>
              <a:t>Na finał akcji Godzina Dla Ziemi WWF, 27 marca o 20:30 w symbolicznym geście solidarności z przyrodą i planetą, na całym świecie zgasną światła. </a:t>
            </a:r>
            <a:r>
              <a:rPr lang="pl-PL" b="1" dirty="0" smtClean="0">
                <a:solidFill>
                  <a:srgbClr val="FF0000"/>
                </a:solidFill>
              </a:rPr>
              <a:t>Wyłączamy światło na godzinę zarówno w domach, jak i obiektach publicznych - zabytkach, budynkach rządowych, obiektach miejskich i komercyjnych. 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6" y="1255525"/>
            <a:ext cx="2582144" cy="25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208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27503"/>
            <a:ext cx="8675948" cy="406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Ocalmy Bałtyk, nim zatęsknimy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54888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b="1" dirty="0" smtClean="0"/>
              <a:t>Przez cały marzec trwa również akcja na Instagramie, w której każdy może podzielić się sentymentalnym zdjęciem znad Bałtyku, oznaczając je #</a:t>
            </a:r>
            <a:r>
              <a:rPr lang="pl-PL" b="1" dirty="0" err="1" smtClean="0"/>
              <a:t>godzinadlabałtyku</a:t>
            </a:r>
            <a:r>
              <a:rPr lang="pl-PL" b="1" dirty="0" smtClean="0"/>
              <a:t> i @</a:t>
            </a:r>
            <a:r>
              <a:rPr lang="pl-PL" b="1" dirty="0" err="1" smtClean="0"/>
              <a:t>wwfpolska</a:t>
            </a:r>
            <a:r>
              <a:rPr lang="pl-PL" b="1" dirty="0" smtClean="0"/>
              <a:t>, zachęcając innych do podpisania petycji.</a:t>
            </a:r>
            <a:endParaRPr lang="pl-PL" b="1" dirty="0"/>
          </a:p>
        </p:txBody>
      </p:sp>
    </p:spTree>
    <p:extLst>
      <p:ext uri="{BB962C8B-B14F-4D97-AF65-F5344CB8AC3E}">
        <p14:creationId xmlns="" xmlns:p14="http://schemas.microsoft.com/office/powerpoint/2010/main" val="34950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Bałtyk to płytkie morze śródlądowe</a:t>
            </a:r>
            <a:endParaRPr lang="pl-PL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48" y="1988840"/>
            <a:ext cx="3177052" cy="40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5004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52096"/>
            <a:ext cx="8018115" cy="33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Bałtyk umiera, a jego mieszkańcy znikają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3384376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pl-PL" b="1" dirty="0" smtClean="0"/>
              <a:t>Na naszych oczach odgrywa się walka mieszkańców morza o przetrwanie. </a:t>
            </a:r>
            <a:r>
              <a:rPr lang="pl-PL" b="1" dirty="0" smtClean="0">
                <a:solidFill>
                  <a:srgbClr val="FF0000"/>
                </a:solidFill>
              </a:rPr>
              <a:t>Intensywne rolnictwo, lata nadmiernych połowów, zanieczyszczenie wód doprowadziły do znaczących zniszczeń środowiska naturalnego.</a:t>
            </a:r>
            <a:r>
              <a:rPr lang="pl-PL" b="1" dirty="0" smtClean="0"/>
              <a:t> Bałtyk ze względu na swoją specyfikę, zamkniętego akwenu położonego w głębi kontynentu, jest morzem bardzo wrażliwym, a wymiana wody następuje w nim wolno. Obecnie do największych problemów z jakimi mierzy się Morze Bałtyckie należą </a:t>
            </a:r>
            <a:r>
              <a:rPr lang="pl-PL" b="1" dirty="0" smtClean="0">
                <a:solidFill>
                  <a:srgbClr val="FF0000"/>
                </a:solidFill>
              </a:rPr>
              <a:t>brak zrównoważonego rybołówstwa, martwe strefy – przydenne obszary całkowicie pozbawione tlenu, sieci widmo – zagubione lub w inny sposób utracone narzędzia połowowe, które dryfują w morzu i wciąż łowią, niefunkcjonalne morskie obszary chronione. </a:t>
            </a:r>
            <a:r>
              <a:rPr lang="pl-PL" b="1" dirty="0" smtClean="0"/>
              <a:t>Nadal </a:t>
            </a:r>
            <a:r>
              <a:rPr lang="pl-PL" b="1" dirty="0" smtClean="0">
                <a:solidFill>
                  <a:srgbClr val="FF0000"/>
                </a:solidFill>
              </a:rPr>
              <a:t>mają miejsce nielegalne połowy ryb </a:t>
            </a:r>
            <a:r>
              <a:rPr lang="pl-PL" b="1" dirty="0" smtClean="0"/>
              <a:t>na Morzu Bałtyckim oraz stosowane są praktyki połowowe o negatywnym wpływie na środowisko przyrodnicze Bałtyku, w tym na gatunki chronione i zagrożone (np. ptaki i ssaki morskie). Dlatego </a:t>
            </a:r>
            <a:r>
              <a:rPr lang="pl-PL" b="1" dirty="0" smtClean="0">
                <a:solidFill>
                  <a:srgbClr val="FF0000"/>
                </a:solidFill>
              </a:rPr>
              <a:t>przygotowana przez WWF petycja do Premiera RP, przedstawia problemy, proponuje rekomendacje i gotowe rozwiązania </a:t>
            </a:r>
            <a:r>
              <a:rPr lang="pl-PL" b="1" dirty="0" smtClean="0"/>
              <a:t>z apelem o natychmiastowe wdrożenie regulacji, które umożliwią lepszą ochronę naszego morza. </a:t>
            </a:r>
          </a:p>
          <a:p>
            <a:pPr marL="0" indent="0" algn="ctr">
              <a:buNone/>
            </a:pPr>
            <a:r>
              <a:rPr lang="pl-PL" sz="5900" b="1" dirty="0" smtClean="0">
                <a:solidFill>
                  <a:srgbClr val="FF0000"/>
                </a:solidFill>
              </a:rPr>
              <a:t>Dla Bałtyku jest to ostatnia szansa na ratunek.</a:t>
            </a:r>
            <a:endParaRPr lang="pl-PL" sz="5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13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514A16EA8EC44A7B5B952EE707B05" ma:contentTypeVersion="10" ma:contentTypeDescription="Create a new document." ma:contentTypeScope="" ma:versionID="8995549c1d7253a2ea4f524a7a6e3a0f">
  <xsd:schema xmlns:xsd="http://www.w3.org/2001/XMLSchema" xmlns:xs="http://www.w3.org/2001/XMLSchema" xmlns:p="http://schemas.microsoft.com/office/2006/metadata/properties" xmlns:ns2="55abf71a-4011-47b6-bed5-73e42e3f3118" targetNamespace="http://schemas.microsoft.com/office/2006/metadata/properties" ma:root="true" ma:fieldsID="898d49601dd9547c1a1fd1cb3fbd6fe0" ns2:_="">
    <xsd:import namespace="55abf71a-4011-47b6-bed5-73e42e3f31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bf71a-4011-47b6-bed5-73e42e3f31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DB6ED7-BA0D-4357-A079-1F4054B2A43D}"/>
</file>

<file path=customXml/itemProps2.xml><?xml version="1.0" encoding="utf-8"?>
<ds:datastoreItem xmlns:ds="http://schemas.openxmlformats.org/officeDocument/2006/customXml" ds:itemID="{07B5E300-C4B6-4D50-9198-B7701811693B}"/>
</file>

<file path=customXml/itemProps3.xml><?xml version="1.0" encoding="utf-8"?>
<ds:datastoreItem xmlns:ds="http://schemas.openxmlformats.org/officeDocument/2006/customXml" ds:itemID="{D72BF0D9-7B28-438E-AD30-4D0BE95ACC0F}"/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1446</Words>
  <Application>Microsoft Office PowerPoint</Application>
  <PresentationFormat>Pokaz na ekranie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Godzina dla Ziemi 2021 </vt:lpstr>
      <vt:lpstr>Co to jest  „Godzina dla Ziemi”?</vt:lpstr>
      <vt:lpstr>Przyłącz się do akcji  w sobotę, 27 marca 2021 r.  Start o godzinie 20:30</vt:lpstr>
      <vt:lpstr>Ocalmy Bałtyk, nim zatęsknimy </vt:lpstr>
      <vt:lpstr>Ocalmy Bałtyk, nim zatęsknimy </vt:lpstr>
      <vt:lpstr>Ocalmy Bałtyk, nim zatęsknimy </vt:lpstr>
      <vt:lpstr>Ocalmy Bałtyk, nim zatęsknimy </vt:lpstr>
      <vt:lpstr>Bałtyk to płytkie morze śródlądowe</vt:lpstr>
      <vt:lpstr> Bałtyk umiera, a jego mieszkańcy znikają </vt:lpstr>
      <vt:lpstr>97 procent obszaru Bałtyku jest zeutrofizowane</vt:lpstr>
      <vt:lpstr>Bałtyk to akwen zeutrofizowany</vt:lpstr>
      <vt:lpstr>Najwięcej jest rtęci i środków zmniejszających palność</vt:lpstr>
      <vt:lpstr>Łańcuch degradacji w Bałtyku</vt:lpstr>
      <vt:lpstr>Ruch statków, eksploatacja dna morskiego  i plastik to kolejne zagrożenia Bałtyku</vt:lpstr>
      <vt:lpstr>Hałas to również problem tego akwenu</vt:lpstr>
      <vt:lpstr>Flora Bałtyku</vt:lpstr>
      <vt:lpstr>Fauna Bałtyku</vt:lpstr>
      <vt:lpstr>Fauna Bałtyku</vt:lpstr>
      <vt:lpstr>Zapoznaj się też z następującymi materiałami (do wyboru):</vt:lpstr>
      <vt:lpstr>Zapraszam do udziału w konkursie plastycznym z okazji „Godziny dla Ziemi”</vt:lpstr>
      <vt:lpstr>Konkurs plastyczny z okazji  „Godziny dla Ziemi”</vt:lpstr>
      <vt:lpstr>Materiały do prezentacji zostały pobrane z następujących stron: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Godzina dla Ziemi 2021</dc:title>
  <dc:creator>Iza</dc:creator>
  <cp:lastModifiedBy>pc</cp:lastModifiedBy>
  <cp:revision>21</cp:revision>
  <dcterms:created xsi:type="dcterms:W3CDTF">2021-03-05T19:05:01Z</dcterms:created>
  <dcterms:modified xsi:type="dcterms:W3CDTF">2021-03-18T12:01:52Z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0x010100FD9514A16EA8EC44A7B5B952EE707B05</vt:lpwstr>
  </property>
</Properties>
</file>