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59" r:id="rId16"/>
    <p:sldId id="260" r:id="rId17"/>
    <p:sldId id="277" r:id="rId18"/>
    <p:sldId id="278" r:id="rId19"/>
    <p:sldId id="279" r:id="rId20"/>
    <p:sldId id="280" r:id="rId21"/>
    <p:sldId id="281" r:id="rId22"/>
    <p:sldId id="273" r:id="rId23"/>
    <p:sldId id="274" r:id="rId24"/>
    <p:sldId id="275" r:id="rId25"/>
    <p:sldId id="276" r:id="rId26"/>
    <p:sldId id="282" r:id="rId27"/>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EF91AB-A784-4EEE-91CB-040DAD6B6FC9}" type="datetimeFigureOut">
              <a:rPr lang="pl-PL" smtClean="0"/>
              <a:t>2024-04-01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61EBB2-0D34-4F14-B05C-6374995BC334}" type="slidenum">
              <a:rPr lang="pl-PL" smtClean="0"/>
              <a:t>‹#›</a:t>
            </a:fld>
            <a:endParaRPr lang="pl-PL"/>
          </a:p>
        </p:txBody>
      </p:sp>
    </p:spTree>
    <p:extLst>
      <p:ext uri="{BB962C8B-B14F-4D97-AF65-F5344CB8AC3E}">
        <p14:creationId xmlns:p14="http://schemas.microsoft.com/office/powerpoint/2010/main" val="4177106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661EBB2-0D34-4F14-B05C-6374995BC334}" type="slidenum">
              <a:rPr lang="pl-PL" smtClean="0"/>
              <a:t>23</a:t>
            </a:fld>
            <a:endParaRPr lang="pl-PL"/>
          </a:p>
        </p:txBody>
      </p:sp>
    </p:spTree>
    <p:extLst>
      <p:ext uri="{BB962C8B-B14F-4D97-AF65-F5344CB8AC3E}">
        <p14:creationId xmlns:p14="http://schemas.microsoft.com/office/powerpoint/2010/main" val="114082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CA6456B-A650-4445-BC13-12707B5C022A}" type="datetimeFigureOut">
              <a:rPr lang="pl-PL" smtClean="0"/>
              <a:t>2024-04-01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400622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CA6456B-A650-4445-BC13-12707B5C022A}" type="datetimeFigureOut">
              <a:rPr lang="pl-PL" smtClean="0"/>
              <a:t>2024-04-01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92809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CA6456B-A650-4445-BC13-12707B5C022A}" type="datetimeFigureOut">
              <a:rPr lang="pl-PL" smtClean="0"/>
              <a:t>2024-04-01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81523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CA6456B-A650-4445-BC13-12707B5C022A}" type="datetimeFigureOut">
              <a:rPr lang="pl-PL" smtClean="0"/>
              <a:t>2024-04-01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389992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8CA6456B-A650-4445-BC13-12707B5C022A}" type="datetimeFigureOut">
              <a:rPr lang="pl-PL" smtClean="0"/>
              <a:t>2024-04-01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113727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CA6456B-A650-4445-BC13-12707B5C022A}" type="datetimeFigureOut">
              <a:rPr lang="pl-PL" smtClean="0"/>
              <a:t>2024-04-01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8977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CA6456B-A650-4445-BC13-12707B5C022A}" type="datetimeFigureOut">
              <a:rPr lang="pl-PL" smtClean="0"/>
              <a:t>2024-04-01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380607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CA6456B-A650-4445-BC13-12707B5C022A}" type="datetimeFigureOut">
              <a:rPr lang="pl-PL" smtClean="0"/>
              <a:t>2024-04-01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2973174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CA6456B-A650-4445-BC13-12707B5C022A}" type="datetimeFigureOut">
              <a:rPr lang="pl-PL" smtClean="0"/>
              <a:t>2024-04-01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296132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CA6456B-A650-4445-BC13-12707B5C022A}" type="datetimeFigureOut">
              <a:rPr lang="pl-PL" smtClean="0"/>
              <a:t>2024-04-01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98723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CA6456B-A650-4445-BC13-12707B5C022A}" type="datetimeFigureOut">
              <a:rPr lang="pl-PL" smtClean="0"/>
              <a:t>2024-04-01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1C03CBC-8A04-4310-88AE-5E8F687AA8A8}" type="slidenum">
              <a:rPr lang="pl-PL" smtClean="0"/>
              <a:t>‹#›</a:t>
            </a:fld>
            <a:endParaRPr lang="pl-PL"/>
          </a:p>
        </p:txBody>
      </p:sp>
    </p:spTree>
    <p:extLst>
      <p:ext uri="{BB962C8B-B14F-4D97-AF65-F5344CB8AC3E}">
        <p14:creationId xmlns:p14="http://schemas.microsoft.com/office/powerpoint/2010/main" val="294265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89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A6456B-A650-4445-BC13-12707B5C022A}" type="datetimeFigureOut">
              <a:rPr lang="pl-PL" smtClean="0"/>
              <a:t>2024-04-01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03CBC-8A04-4310-88AE-5E8F687AA8A8}" type="slidenum">
              <a:rPr lang="pl-PL" smtClean="0"/>
              <a:t>‹#›</a:t>
            </a:fld>
            <a:endParaRPr lang="pl-PL"/>
          </a:p>
        </p:txBody>
      </p:sp>
    </p:spTree>
    <p:extLst>
      <p:ext uri="{BB962C8B-B14F-4D97-AF65-F5344CB8AC3E}">
        <p14:creationId xmlns:p14="http://schemas.microsoft.com/office/powerpoint/2010/main" val="2880025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hiro.pl/planeta-czy-plastik-szokujaca-seria-zdjec-national-geographic/"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tgeotv.com/pl/strona-specjalna/planeta-albo-plastik"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kowymiar.pl/czy-plastik-rzeczywiscie-jest-taki-straszn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eduzabawy.com/gry-online/wykreslanki/ekologia/"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ew.genial.ly/60720d7db50a9b0d60e3e101/interactive-content-dzien-ziemi-rebusy"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puzzlefactory.pl/pl/puzzle/graj/krajobrazy/159620-dzie&#324;-ziemi#8x8"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zzlefactory.pl/pl/puzzle/graj/dla-dzieci/225779-puzzle-dzie&#324;-ziemi-2020#5x5"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3645024"/>
            <a:ext cx="7772400" cy="1080120"/>
          </a:xfrm>
        </p:spPr>
        <p:txBody>
          <a:bodyPr>
            <a:normAutofit fontScale="90000"/>
          </a:bodyPr>
          <a:lstStyle/>
          <a:p>
            <a:r>
              <a:rPr lang="pl-PL" b="1" dirty="0" smtClean="0"/>
              <a:t>Obchody Dnia Ziemi 2024 </a:t>
            </a:r>
            <a:br>
              <a:rPr lang="pl-PL" b="1" dirty="0" smtClean="0"/>
            </a:br>
            <a:r>
              <a:rPr lang="pl-PL" b="1" dirty="0" smtClean="0"/>
              <a:t>w SP </a:t>
            </a:r>
            <a:r>
              <a:rPr lang="pl-PL" b="1" dirty="0" smtClean="0"/>
              <a:t>46 </a:t>
            </a:r>
            <a:r>
              <a:rPr lang="pl-PL" b="1" dirty="0" smtClean="0"/>
              <a:t>w Warszawie</a:t>
            </a:r>
            <a:endParaRPr lang="pl-PL" b="1" dirty="0"/>
          </a:p>
        </p:txBody>
      </p:sp>
      <p:sp>
        <p:nvSpPr>
          <p:cNvPr id="3" name="Podtytuł 2"/>
          <p:cNvSpPr>
            <a:spLocks noGrp="1"/>
          </p:cNvSpPr>
          <p:nvPr>
            <p:ph type="subTitle" idx="1"/>
          </p:nvPr>
        </p:nvSpPr>
        <p:spPr>
          <a:xfrm>
            <a:off x="1371600" y="5013176"/>
            <a:ext cx="6400800" cy="1152128"/>
          </a:xfrm>
        </p:spPr>
        <p:txBody>
          <a:bodyPr/>
          <a:lstStyle/>
          <a:p>
            <a:r>
              <a:rPr lang="pl-PL" b="1" dirty="0" smtClean="0"/>
              <a:t>Pod hasłem: PLANETA </a:t>
            </a:r>
            <a:r>
              <a:rPr lang="pl-PL" b="1" dirty="0"/>
              <a:t>albo PLASTIK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904" y="116632"/>
            <a:ext cx="5424760" cy="357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999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PLANETA albo PLASTIK</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5746" y="1600200"/>
            <a:ext cx="625250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378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PLANETA albo PLASTIK</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8012" y="1600200"/>
            <a:ext cx="730797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398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PLANETA albo PLASTIK</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6179" y="1600200"/>
            <a:ext cx="683164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827584" y="6227643"/>
            <a:ext cx="8064896" cy="646331"/>
          </a:xfrm>
          <a:prstGeom prst="rect">
            <a:avLst/>
          </a:prstGeom>
        </p:spPr>
        <p:txBody>
          <a:bodyPr wrap="square">
            <a:spAutoFit/>
          </a:bodyPr>
          <a:lstStyle/>
          <a:p>
            <a:r>
              <a:rPr lang="pl-PL" dirty="0">
                <a:hlinkClick r:id="rId3"/>
              </a:rPr>
              <a:t>https://hiro.pl/planeta-czy-plastik-szokujaca-seria-zdjec-national-geographic</a:t>
            </a:r>
            <a:r>
              <a:rPr lang="pl-PL" dirty="0" smtClean="0">
                <a:hlinkClick r:id="rId3"/>
              </a:rPr>
              <a:t>/</a:t>
            </a:r>
            <a:endParaRPr lang="pl-PL" dirty="0" smtClean="0"/>
          </a:p>
          <a:p>
            <a:endParaRPr lang="pl-PL" dirty="0"/>
          </a:p>
        </p:txBody>
      </p:sp>
    </p:spTree>
    <p:extLst>
      <p:ext uri="{BB962C8B-B14F-4D97-AF65-F5344CB8AC3E}">
        <p14:creationId xmlns:p14="http://schemas.microsoft.com/office/powerpoint/2010/main" val="1934879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4608512" cy="647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5130316" y="5661248"/>
            <a:ext cx="3707904" cy="923330"/>
          </a:xfrm>
          <a:prstGeom prst="rect">
            <a:avLst/>
          </a:prstGeom>
        </p:spPr>
        <p:txBody>
          <a:bodyPr wrap="square">
            <a:spAutoFit/>
          </a:bodyPr>
          <a:lstStyle/>
          <a:p>
            <a:r>
              <a:rPr lang="pl-PL" dirty="0">
                <a:hlinkClick r:id="rId3"/>
              </a:rPr>
              <a:t>https://</a:t>
            </a:r>
            <a:r>
              <a:rPr lang="pl-PL" dirty="0" smtClean="0">
                <a:hlinkClick r:id="rId3"/>
              </a:rPr>
              <a:t>www.natgeotv.com/pl/strona-specjalna/planeta-albo-plastik</a:t>
            </a:r>
            <a:endParaRPr lang="pl-PL" dirty="0" smtClean="0"/>
          </a:p>
          <a:p>
            <a:endParaRPr lang="pl-PL" dirty="0"/>
          </a:p>
        </p:txBody>
      </p:sp>
      <p:sp>
        <p:nvSpPr>
          <p:cNvPr id="5" name="Prostokąt 4"/>
          <p:cNvSpPr/>
          <p:nvPr/>
        </p:nvSpPr>
        <p:spPr>
          <a:xfrm>
            <a:off x="5004048" y="980728"/>
            <a:ext cx="3960440" cy="4524315"/>
          </a:xfrm>
          <a:prstGeom prst="rect">
            <a:avLst/>
          </a:prstGeom>
        </p:spPr>
        <p:txBody>
          <a:bodyPr wrap="square">
            <a:spAutoFit/>
          </a:bodyPr>
          <a:lstStyle/>
          <a:p>
            <a:pPr algn="just"/>
            <a:r>
              <a:rPr lang="pl-PL" b="1" dirty="0">
                <a:solidFill>
                  <a:srgbClr val="FF0000"/>
                </a:solidFill>
              </a:rPr>
              <a:t>Planeta albo plastik? </a:t>
            </a:r>
            <a:r>
              <a:rPr lang="pl-PL" b="1" dirty="0"/>
              <a:t>to wieloletnia, globalna inicjatywa </a:t>
            </a:r>
            <a:r>
              <a:rPr lang="pl-PL" b="1" dirty="0" err="1"/>
              <a:t>National</a:t>
            </a:r>
            <a:r>
              <a:rPr lang="pl-PL" b="1" dirty="0"/>
              <a:t> </a:t>
            </a:r>
            <a:r>
              <a:rPr lang="pl-PL" b="1" dirty="0" err="1"/>
              <a:t>Geographic</a:t>
            </a:r>
            <a:r>
              <a:rPr lang="pl-PL" b="1" dirty="0"/>
              <a:t>, której celem jest zmniejszenie zużycia jednorazowych plastików. Wykonane z niego przedmioty lub opakowania, zaraz po użyciu najczęściej trafiają do śmieci – niestety nie zawsze do koszy, umożliwiających ich recykling. Plastikowe śmieci zanieczyszczają więc morza i oceany, stanowiąc śmiertelne zagrożenie między innymi dla mieszkających w nich zwierząt. Wraz z rosnącą produkcją plastiku, problem staje się coraz bardziej palący, dlatego wymaga szybkich działań.</a:t>
            </a:r>
          </a:p>
        </p:txBody>
      </p:sp>
    </p:spTree>
    <p:extLst>
      <p:ext uri="{BB962C8B-B14F-4D97-AF65-F5344CB8AC3E}">
        <p14:creationId xmlns:p14="http://schemas.microsoft.com/office/powerpoint/2010/main" val="1881273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a:t>Czy plastik rzeczywiście </a:t>
            </a:r>
            <a:r>
              <a:rPr lang="pl-PL" b="1" dirty="0" smtClean="0"/>
              <a:t/>
            </a:r>
            <a:br>
              <a:rPr lang="pl-PL" b="1" dirty="0" smtClean="0"/>
            </a:br>
            <a:r>
              <a:rPr lang="pl-PL" b="1" dirty="0" smtClean="0"/>
              <a:t>jest </a:t>
            </a:r>
            <a:r>
              <a:rPr lang="pl-PL" b="1" dirty="0"/>
              <a:t>taki straszny?</a:t>
            </a:r>
          </a:p>
        </p:txBody>
      </p:sp>
      <p:sp>
        <p:nvSpPr>
          <p:cNvPr id="3" name="Symbol zastępczy zawartości 2"/>
          <p:cNvSpPr>
            <a:spLocks noGrp="1"/>
          </p:cNvSpPr>
          <p:nvPr>
            <p:ph idx="1"/>
          </p:nvPr>
        </p:nvSpPr>
        <p:spPr>
          <a:xfrm>
            <a:off x="179512" y="1600200"/>
            <a:ext cx="8784976" cy="5141168"/>
          </a:xfrm>
        </p:spPr>
        <p:txBody>
          <a:bodyPr>
            <a:normAutofit fontScale="40000" lnSpcReduction="20000"/>
          </a:bodyPr>
          <a:lstStyle/>
          <a:p>
            <a:pPr marL="0" indent="0" algn="ctr">
              <a:buNone/>
            </a:pPr>
            <a:r>
              <a:rPr lang="pl-PL" sz="4900" b="1" dirty="0">
                <a:solidFill>
                  <a:srgbClr val="FF0000"/>
                </a:solidFill>
              </a:rPr>
              <a:t>Plastik – w ostatnim czasie wróg publiczny numer jeden. Ale czy naprawdę wiemy, dlaczego jest taki straszny? Czy to może my – ludzie – sprawiliśmy, że stał się dla nas zagrożeniem?</a:t>
            </a:r>
          </a:p>
          <a:p>
            <a:endParaRPr lang="pl-PL" dirty="0"/>
          </a:p>
          <a:p>
            <a:pPr algn="just"/>
            <a:r>
              <a:rPr lang="pl-PL" b="1" dirty="0"/>
              <a:t>Jak to zwykle bywa we współczesnym świecie, odpowiedź jest skomplikowana. „Plastik” to potoczne określenie na tworzywa sztuczne wytworzone przez człowieka i niewystępujące w naturze. Do ich produkcji wykorzystuje na przykład ropę naftową.</a:t>
            </a:r>
          </a:p>
          <a:p>
            <a:pPr algn="just"/>
            <a:endParaRPr lang="pl-PL" b="1" dirty="0"/>
          </a:p>
          <a:p>
            <a:pPr algn="just"/>
            <a:r>
              <a:rPr lang="pl-PL" b="1" dirty="0"/>
              <a:t>Plastik jest materiałem bardzo plastycznym, dzięki czemu można produkować z niego przedmioty o właściwościach i kształtach niespotykanych w naturze. Jego wynalezienie otworzyło dla człowieka wiele nowych możliwości. Tworzywa sztuczne okazały się tak przydatne, że od lat 50. XX wieku do 2015 roku wyprodukowaliśmy ich 8,3 mld ton!</a:t>
            </a:r>
          </a:p>
          <a:p>
            <a:pPr algn="just"/>
            <a:endParaRPr lang="pl-PL" b="1" dirty="0"/>
          </a:p>
          <a:p>
            <a:pPr algn="just"/>
            <a:r>
              <a:rPr lang="pl-PL" b="1" dirty="0"/>
              <a:t>Gdzie bylibyśmy dziś bez plastiku? Tego się nigdy nie dowiemy, ale możemy stwierdzić, że cała planeta, także ludzie, stają się dzisiaj ofiarą jego sukcesu. Tworzywa sztuczne rozkładają się bardzo długo, ale z drugiej strony stosunkowo łatwo poddać je recyklingowi. Niestety, my – ludzie – zupełnie sobie z tym nie radzimy. Od początku jego masowej produkcji TYLKO 9% zostało poddane recyklingowi, 12% spalono, a 79% zostało wyrzuconych na składowiska odpadów. Efekt jest taki, że zaśmieciliśmy nawet najdziksze rejony naszej planety. Plastikowe opakowanie znaleziono ostatnio nawet na dnie Rowu Mariańskiego… Plastik okazał się więc dobrodziejstwem, którego zaczęliśmy nadużywać, a do tego marnować, zamiast przetwarzać.</a:t>
            </a:r>
          </a:p>
          <a:p>
            <a:pPr algn="just"/>
            <a:endParaRPr lang="pl-PL" b="1" dirty="0"/>
          </a:p>
          <a:p>
            <a:pPr algn="just"/>
            <a:r>
              <a:rPr lang="pl-PL" b="1" dirty="0"/>
              <a:t>Uważamy dlatego, że dzisiaj tak ważne jest, aby mówić o wpływie naszych wyborów konsumenckich na środowisko. Każdy, podejmując decyzję zakupową, powinien zastanowić się, czy rzeczywiście warto i czy kolejne sztuczne opakowanie, które za chwile wyląduje w koszu, jest mu potrzebne. Pewnie czasami okaże się, że tak (np. z powodów higienicznych), ale jeżeli nie, zastanówmy się, czym je zastąpić i wybierzmy to, które zniknie pod wpływem naturalnych </a:t>
            </a:r>
            <a:r>
              <a:rPr lang="pl-PL" b="1" dirty="0" smtClean="0"/>
              <a:t>procesów</a:t>
            </a:r>
          </a:p>
          <a:p>
            <a:pPr marL="0" indent="0" algn="just">
              <a:buNone/>
            </a:pPr>
            <a:endParaRPr lang="pl-PL" b="1" dirty="0" smtClean="0"/>
          </a:p>
          <a:p>
            <a:pPr marL="0" indent="0" algn="ctr">
              <a:buNone/>
            </a:pPr>
            <a:r>
              <a:rPr lang="pl-PL" b="1" dirty="0" smtClean="0">
                <a:hlinkClick r:id="rId2"/>
              </a:rPr>
              <a:t>https</a:t>
            </a:r>
            <a:r>
              <a:rPr lang="pl-PL" b="1" dirty="0">
                <a:hlinkClick r:id="rId2"/>
              </a:rPr>
              <a:t>://ekowymiar.pl/czy-plastik-rzeczywiscie-jest-taki-straszny</a:t>
            </a:r>
            <a:r>
              <a:rPr lang="pl-PL" b="1" dirty="0" smtClean="0">
                <a:hlinkClick r:id="rId2"/>
              </a:rPr>
              <a:t>/</a:t>
            </a:r>
            <a:endParaRPr lang="pl-PL" b="1" dirty="0" smtClean="0"/>
          </a:p>
          <a:p>
            <a:pPr marL="0" indent="0" algn="ctr">
              <a:buNone/>
            </a:pPr>
            <a:endParaRPr lang="pl-PL" b="1"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60648"/>
            <a:ext cx="1343963" cy="114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118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13414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179512" y="553244"/>
            <a:ext cx="8856984" cy="1143000"/>
          </a:xfrm>
        </p:spPr>
        <p:txBody>
          <a:bodyPr>
            <a:normAutofit/>
          </a:bodyPr>
          <a:lstStyle/>
          <a:p>
            <a:r>
              <a:rPr lang="pl-PL" sz="2000" b="1" dirty="0">
                <a:solidFill>
                  <a:srgbClr val="FF0000"/>
                </a:solidFill>
              </a:rPr>
              <a:t>Mamy tylko jedną planetę i każdy z nas musi troszczyć się o nią codziennie.</a:t>
            </a:r>
            <a:br>
              <a:rPr lang="pl-PL" sz="2000" b="1" dirty="0">
                <a:solidFill>
                  <a:srgbClr val="FF0000"/>
                </a:solidFill>
              </a:rPr>
            </a:br>
            <a:r>
              <a:rPr lang="pl-PL" sz="2000" b="1" dirty="0"/>
              <a:t>Poniżej zaledwie kilka przykładów, co dobrego możemy zrobić dla środowiska:</a:t>
            </a:r>
            <a:br>
              <a:rPr lang="pl-PL" sz="2000" b="1" dirty="0"/>
            </a:br>
            <a:endParaRPr lang="pl-PL" sz="2000" b="1" dirty="0"/>
          </a:p>
        </p:txBody>
      </p:sp>
      <p:sp>
        <p:nvSpPr>
          <p:cNvPr id="3" name="Prostokąt 2"/>
          <p:cNvSpPr/>
          <p:nvPr/>
        </p:nvSpPr>
        <p:spPr>
          <a:xfrm>
            <a:off x="251520" y="1124744"/>
            <a:ext cx="8712968" cy="5663089"/>
          </a:xfrm>
          <a:prstGeom prst="rect">
            <a:avLst/>
          </a:prstGeom>
        </p:spPr>
        <p:txBody>
          <a:bodyPr wrap="square">
            <a:spAutoFit/>
          </a:bodyPr>
          <a:lstStyle/>
          <a:p>
            <a:endParaRPr lang="pl-PL" dirty="0"/>
          </a:p>
          <a:p>
            <a:pPr marL="285750" indent="-285750" algn="just">
              <a:buFont typeface="Arial" panose="020B0604020202020204" pitchFamily="34" charset="0"/>
              <a:buChar char="•"/>
            </a:pPr>
            <a:r>
              <a:rPr lang="pl-PL" dirty="0"/>
              <a:t>Zaplanujmy </a:t>
            </a:r>
            <a:r>
              <a:rPr lang="pl-PL" b="1" dirty="0">
                <a:solidFill>
                  <a:srgbClr val="FF0000"/>
                </a:solidFill>
              </a:rPr>
              <a:t>dzień bez samochodu </a:t>
            </a:r>
            <a:r>
              <a:rPr lang="pl-PL" dirty="0"/>
              <a:t>– gdy tylko jest to możliwe zostawiajmy auto w garażu, korzystajmy częściej z roweru czy komunikacji miejskiej, poruszajmy się pieszo.</a:t>
            </a:r>
          </a:p>
          <a:p>
            <a:pPr marL="285750" indent="-285750" algn="just">
              <a:buFont typeface="Arial" panose="020B0604020202020204" pitchFamily="34" charset="0"/>
              <a:buChar char="•"/>
            </a:pPr>
            <a:r>
              <a:rPr lang="pl-PL" dirty="0"/>
              <a:t>Gdy coś nam się zepsuje, </a:t>
            </a:r>
            <a:r>
              <a:rPr lang="pl-PL" b="1" dirty="0">
                <a:solidFill>
                  <a:srgbClr val="FF0000"/>
                </a:solidFill>
              </a:rPr>
              <a:t>naprawiajmy zamiast wyrzucać</a:t>
            </a:r>
            <a:r>
              <a:rPr lang="pl-PL" dirty="0"/>
              <a:t>.</a:t>
            </a:r>
          </a:p>
          <a:p>
            <a:pPr marL="285750" indent="-285750" algn="just">
              <a:buFont typeface="Arial" panose="020B0604020202020204" pitchFamily="34" charset="0"/>
              <a:buChar char="•"/>
            </a:pPr>
            <a:r>
              <a:rPr lang="pl-PL" b="1" dirty="0">
                <a:solidFill>
                  <a:srgbClr val="FF0000"/>
                </a:solidFill>
              </a:rPr>
              <a:t>Segregujmy </a:t>
            </a:r>
            <a:r>
              <a:rPr lang="pl-PL" b="1" dirty="0" smtClean="0">
                <a:solidFill>
                  <a:srgbClr val="FF0000"/>
                </a:solidFill>
              </a:rPr>
              <a:t>odpady</a:t>
            </a:r>
            <a:r>
              <a:rPr lang="pl-PL" dirty="0" smtClean="0"/>
              <a:t>. </a:t>
            </a:r>
            <a:r>
              <a:rPr lang="pl-PL" dirty="0"/>
              <a:t>Pamiętajmy, że tylko niecałe 10% plastiku podlega recyklingowi dlatego na zakupach starajmy się </a:t>
            </a:r>
            <a:r>
              <a:rPr lang="pl-PL" b="1" dirty="0">
                <a:solidFill>
                  <a:srgbClr val="FF0000"/>
                </a:solidFill>
              </a:rPr>
              <a:t>wybierać produkty w szkle, puszkach lub papierowych opakowaniach</a:t>
            </a:r>
            <a:r>
              <a:rPr lang="pl-PL" dirty="0"/>
              <a:t>.</a:t>
            </a:r>
          </a:p>
          <a:p>
            <a:pPr marL="285750" indent="-285750" algn="just">
              <a:buFont typeface="Arial" panose="020B0604020202020204" pitchFamily="34" charset="0"/>
              <a:buChar char="•"/>
            </a:pPr>
            <a:r>
              <a:rPr lang="pl-PL" dirty="0"/>
              <a:t>Robiąc zakupy, róbmy je </a:t>
            </a:r>
            <a:r>
              <a:rPr lang="pl-PL" b="1" dirty="0">
                <a:solidFill>
                  <a:srgbClr val="FF0000"/>
                </a:solidFill>
              </a:rPr>
              <a:t>z własną torbą, najlepiej bawełnianą</a:t>
            </a:r>
            <a:r>
              <a:rPr lang="pl-PL" dirty="0"/>
              <a:t>. Woreczki foliowe rozkładają się ponad 400 </a:t>
            </a:r>
            <a:r>
              <a:rPr lang="pl-PL" dirty="0" smtClean="0"/>
              <a:t>lat! Plastik </a:t>
            </a:r>
            <a:r>
              <a:rPr lang="pl-PL" dirty="0"/>
              <a:t>stanowi zagrożenie dla zwierząt, a dodatkowo zaśmieca naszą planetę. </a:t>
            </a:r>
          </a:p>
          <a:p>
            <a:pPr marL="285750" indent="-285750" algn="just">
              <a:buFont typeface="Arial" panose="020B0604020202020204" pitchFamily="34" charset="0"/>
              <a:buChar char="•"/>
            </a:pPr>
            <a:r>
              <a:rPr lang="pl-PL" dirty="0" smtClean="0"/>
              <a:t>W </a:t>
            </a:r>
            <a:r>
              <a:rPr lang="pl-PL" dirty="0"/>
              <a:t>trosce o naszą planetę warto wprowadzić rozwiązania, które mają korzystny wpływ dla </a:t>
            </a:r>
            <a:r>
              <a:rPr lang="pl-PL" dirty="0" smtClean="0"/>
              <a:t>ochrony środowiska. </a:t>
            </a:r>
            <a:r>
              <a:rPr lang="pl-PL" dirty="0"/>
              <a:t>Mowa </a:t>
            </a:r>
            <a:r>
              <a:rPr lang="pl-PL" dirty="0" smtClean="0"/>
              <a:t>np.: o </a:t>
            </a:r>
            <a:r>
              <a:rPr lang="pl-PL" b="1" dirty="0">
                <a:solidFill>
                  <a:srgbClr val="FF0000"/>
                </a:solidFill>
              </a:rPr>
              <a:t>ograniczeniu jedzenia mięsa</a:t>
            </a:r>
            <a:r>
              <a:rPr lang="pl-PL" dirty="0"/>
              <a:t>, którego produkcja pochłania wiele litrów </a:t>
            </a:r>
            <a:r>
              <a:rPr lang="pl-PL" dirty="0" smtClean="0"/>
              <a:t>wody bo dla dobra nas wszystkich warto </a:t>
            </a:r>
            <a:r>
              <a:rPr lang="pl-PL" b="1" dirty="0" smtClean="0">
                <a:solidFill>
                  <a:srgbClr val="FF0000"/>
                </a:solidFill>
              </a:rPr>
              <a:t>ograniczyć </a:t>
            </a:r>
            <a:r>
              <a:rPr lang="pl-PL" b="1" dirty="0">
                <a:solidFill>
                  <a:srgbClr val="FF0000"/>
                </a:solidFill>
              </a:rPr>
              <a:t>zużycie wody</a:t>
            </a:r>
            <a:r>
              <a:rPr lang="pl-PL" dirty="0"/>
              <a:t>. </a:t>
            </a:r>
            <a:endParaRPr lang="pl-PL" dirty="0" smtClean="0"/>
          </a:p>
          <a:p>
            <a:pPr marL="285750" indent="-285750" algn="just">
              <a:buFont typeface="Arial" panose="020B0604020202020204" pitchFamily="34" charset="0"/>
              <a:buChar char="•"/>
            </a:pPr>
            <a:r>
              <a:rPr lang="pl-PL" dirty="0" smtClean="0"/>
              <a:t>Ważne </a:t>
            </a:r>
            <a:r>
              <a:rPr lang="pl-PL" dirty="0"/>
              <a:t>jest, aby </a:t>
            </a:r>
            <a:r>
              <a:rPr lang="pl-PL" b="1" dirty="0">
                <a:solidFill>
                  <a:srgbClr val="FF0000"/>
                </a:solidFill>
              </a:rPr>
              <a:t>oszczędzać </a:t>
            </a:r>
            <a:r>
              <a:rPr lang="pl-PL" b="1" dirty="0" smtClean="0">
                <a:solidFill>
                  <a:srgbClr val="FF0000"/>
                </a:solidFill>
              </a:rPr>
              <a:t>także prąd </a:t>
            </a:r>
            <a:r>
              <a:rPr lang="pl-PL" b="1" dirty="0">
                <a:solidFill>
                  <a:srgbClr val="FF0000"/>
                </a:solidFill>
              </a:rPr>
              <a:t>i nie kupować rzeczy z których </a:t>
            </a:r>
            <a:r>
              <a:rPr lang="pl-PL" b="1" dirty="0" smtClean="0">
                <a:solidFill>
                  <a:srgbClr val="FF0000"/>
                </a:solidFill>
              </a:rPr>
              <a:t>później nie </a:t>
            </a:r>
            <a:r>
              <a:rPr lang="pl-PL" b="1" dirty="0">
                <a:solidFill>
                  <a:srgbClr val="FF0000"/>
                </a:solidFill>
              </a:rPr>
              <a:t>korzystamy</a:t>
            </a:r>
            <a:r>
              <a:rPr lang="pl-PL" dirty="0"/>
              <a:t>. </a:t>
            </a:r>
            <a:endParaRPr lang="pl-PL" dirty="0" smtClean="0"/>
          </a:p>
          <a:p>
            <a:endParaRPr lang="pl-PL" dirty="0" smtClean="0"/>
          </a:p>
          <a:p>
            <a:pPr algn="ctr"/>
            <a:r>
              <a:rPr lang="pl-PL" sz="2800" b="1" dirty="0" smtClean="0">
                <a:solidFill>
                  <a:srgbClr val="FF0000"/>
                </a:solidFill>
              </a:rPr>
              <a:t>Pamiętajmy</a:t>
            </a:r>
            <a:r>
              <a:rPr lang="pl-PL" sz="2800" b="1" dirty="0">
                <a:solidFill>
                  <a:srgbClr val="FF0000"/>
                </a:solidFill>
              </a:rPr>
              <a:t>, że każdy z nas jest mieszkańcem Ziemi i odpowiada za utrzymanie dobrostanu błękitnej planety!</a:t>
            </a:r>
          </a:p>
          <a:p>
            <a:pPr marL="285750" indent="-285750">
              <a:buFont typeface="Arial" panose="020B0604020202020204" pitchFamily="34" charset="0"/>
              <a:buChar char="•"/>
            </a:pPr>
            <a:endParaRPr lang="pl-PL" dirty="0"/>
          </a:p>
        </p:txBody>
      </p:sp>
    </p:spTree>
    <p:extLst>
      <p:ext uri="{BB962C8B-B14F-4D97-AF65-F5344CB8AC3E}">
        <p14:creationId xmlns:p14="http://schemas.microsoft.com/office/powerpoint/2010/main" val="3033699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5338936" cy="1143000"/>
          </a:xfrm>
        </p:spPr>
        <p:txBody>
          <a:bodyPr>
            <a:normAutofit fontScale="90000"/>
          </a:bodyPr>
          <a:lstStyle/>
          <a:p>
            <a:r>
              <a:rPr lang="pl-PL" b="1" dirty="0" smtClean="0"/>
              <a:t>Zapraszamy do zabaw edukacyjnych:</a:t>
            </a:r>
            <a:endParaRPr lang="pl-PL" b="1"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87197"/>
            <a:ext cx="3312368" cy="468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94" y="332656"/>
            <a:ext cx="2687992" cy="379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3288431" y="6211669"/>
            <a:ext cx="5723253" cy="646331"/>
          </a:xfrm>
          <a:prstGeom prst="rect">
            <a:avLst/>
          </a:prstGeom>
        </p:spPr>
        <p:txBody>
          <a:bodyPr wrap="square">
            <a:spAutoFit/>
          </a:bodyPr>
          <a:lstStyle/>
          <a:p>
            <a:r>
              <a:rPr lang="pl-PL" dirty="0" smtClean="0">
                <a:hlinkClick r:id="rId4"/>
              </a:rPr>
              <a:t>https://eduzabawy.com/gry-online/wykreslanki/ekologia/</a:t>
            </a:r>
            <a:endParaRPr lang="pl-PL" dirty="0" smtClean="0"/>
          </a:p>
          <a:p>
            <a:endParaRPr lang="pl-PL" dirty="0"/>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936" y="4217818"/>
            <a:ext cx="3797811" cy="199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1700808"/>
            <a:ext cx="2317676" cy="231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040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b="1" dirty="0" smtClean="0"/>
              <a:t>Rozwiąż krzyżówkę z hasłem:</a:t>
            </a:r>
            <a:endParaRPr lang="pl-PL" b="1"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556792"/>
            <a:ext cx="6408712" cy="494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325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Rozwiąż krzyżówkę z hasłem:</a:t>
            </a:r>
          </a:p>
        </p:txBody>
      </p:sp>
      <p:sp>
        <p:nvSpPr>
          <p:cNvPr id="3" name="Symbol zastępczy zawartości 2"/>
          <p:cNvSpPr>
            <a:spLocks noGrp="1"/>
          </p:cNvSpPr>
          <p:nvPr>
            <p:ph idx="1"/>
          </p:nvPr>
        </p:nvSpPr>
        <p:spPr/>
        <p:txBody>
          <a:bodyPr>
            <a:normAutofit fontScale="70000" lnSpcReduction="20000"/>
          </a:bodyPr>
          <a:lstStyle/>
          <a:p>
            <a:pPr algn="just"/>
            <a:r>
              <a:rPr lang="pl-PL" b="1" dirty="0"/>
              <a:t>Wchodzi w skład hydrosfery, jest niezbędna do przeżycia na Ziemi. </a:t>
            </a:r>
            <a:r>
              <a:rPr lang="pl-PL" b="1" i="1" dirty="0"/>
              <a:t>(</a:t>
            </a:r>
            <a:r>
              <a:rPr lang="pl-PL" b="1" i="1" dirty="0" smtClean="0"/>
              <a:t>Woda)</a:t>
            </a:r>
            <a:endParaRPr lang="pl-PL" b="1" i="1" dirty="0"/>
          </a:p>
          <a:p>
            <a:pPr algn="just"/>
            <a:r>
              <a:rPr lang="pl-PL" b="1" dirty="0"/>
              <a:t>Planeta, na której </a:t>
            </a:r>
            <a:r>
              <a:rPr lang="pl-PL" b="1" dirty="0" smtClean="0"/>
              <a:t>mieszkamy. </a:t>
            </a:r>
            <a:r>
              <a:rPr lang="pl-PL" b="1" i="1" dirty="0" smtClean="0"/>
              <a:t>(Ziemia)</a:t>
            </a:r>
            <a:endParaRPr lang="pl-PL" b="1" i="1" dirty="0"/>
          </a:p>
          <a:p>
            <a:pPr algn="just"/>
            <a:r>
              <a:rPr lang="pl-PL" b="1" dirty="0"/>
              <a:t>Puszcza, nazwana zielonymi płucami Ziemi. </a:t>
            </a:r>
            <a:r>
              <a:rPr lang="pl-PL" b="1" i="1" dirty="0"/>
              <a:t>(</a:t>
            </a:r>
            <a:r>
              <a:rPr lang="pl-PL" b="1" i="1" dirty="0" smtClean="0"/>
              <a:t>Amazonia)</a:t>
            </a:r>
            <a:endParaRPr lang="pl-PL" b="1" i="1" dirty="0"/>
          </a:p>
          <a:p>
            <a:pPr algn="just"/>
            <a:r>
              <a:rPr lang="pl-PL" b="1" dirty="0"/>
              <a:t>Układ planetarny, w którym się znajdujemy. </a:t>
            </a:r>
            <a:r>
              <a:rPr lang="pl-PL" b="1" i="1" dirty="0"/>
              <a:t>(</a:t>
            </a:r>
            <a:r>
              <a:rPr lang="pl-PL" b="1" i="1" dirty="0" smtClean="0"/>
              <a:t>Słoneczny)</a:t>
            </a:r>
            <a:endParaRPr lang="pl-PL" b="1" i="1" dirty="0"/>
          </a:p>
          <a:p>
            <a:pPr algn="just"/>
            <a:r>
              <a:rPr lang="pl-PL" b="1" dirty="0"/>
              <a:t>Jedna z pór roku, w której drzewa zrzucają liście. </a:t>
            </a:r>
            <a:r>
              <a:rPr lang="pl-PL" b="1" i="1" dirty="0"/>
              <a:t>(</a:t>
            </a:r>
            <a:r>
              <a:rPr lang="pl-PL" b="1" i="1" dirty="0" smtClean="0"/>
              <a:t>Jesień)</a:t>
            </a:r>
            <a:endParaRPr lang="pl-PL" b="1" i="1" dirty="0"/>
          </a:p>
          <a:p>
            <a:pPr algn="just"/>
            <a:r>
              <a:rPr lang="pl-PL" b="1" dirty="0" smtClean="0"/>
              <a:t>„Dziura” </a:t>
            </a:r>
            <a:r>
              <a:rPr lang="pl-PL" b="1" dirty="0"/>
              <a:t>... - zjawisko spadku koncentracji ozonu w stratosferze</a:t>
            </a:r>
            <a:r>
              <a:rPr lang="pl-PL" b="1" dirty="0" smtClean="0"/>
              <a:t>. </a:t>
            </a:r>
            <a:r>
              <a:rPr lang="pl-PL" b="1" i="1" dirty="0" smtClean="0"/>
              <a:t>(Ozonowa)</a:t>
            </a:r>
            <a:endParaRPr lang="pl-PL" b="1" i="1" dirty="0"/>
          </a:p>
          <a:p>
            <a:pPr algn="just"/>
            <a:r>
              <a:rPr lang="pl-PL" b="1" dirty="0"/>
              <a:t>Wszystko, co nas otacza - ... naturalne, nazywane jest przyrodniczym. </a:t>
            </a:r>
            <a:r>
              <a:rPr lang="pl-PL" b="1" i="1" dirty="0" smtClean="0"/>
              <a:t>(Środowisko)</a:t>
            </a:r>
            <a:endParaRPr lang="pl-PL" b="1" i="1" dirty="0"/>
          </a:p>
          <a:p>
            <a:pPr algn="just"/>
            <a:r>
              <a:rPr lang="pl-PL" b="1" dirty="0"/>
              <a:t>Występują m.in. w aerozolach - przyczyniają się do zjawiska globalnego ocieplenia. </a:t>
            </a:r>
            <a:r>
              <a:rPr lang="pl-PL" b="1" i="1" dirty="0"/>
              <a:t>(</a:t>
            </a:r>
            <a:r>
              <a:rPr lang="pl-PL" b="1" i="1" dirty="0" smtClean="0"/>
              <a:t>Freony)</a:t>
            </a:r>
            <a:endParaRPr lang="pl-PL" b="1" i="1" dirty="0"/>
          </a:p>
          <a:p>
            <a:pPr algn="just"/>
            <a:r>
              <a:rPr lang="pl-PL" b="1" dirty="0"/>
              <a:t>Gęsta i zanieczyszczona mgła, unosząca się nad miastami. </a:t>
            </a:r>
            <a:r>
              <a:rPr lang="pl-PL" b="1" i="1" dirty="0"/>
              <a:t>(</a:t>
            </a:r>
            <a:r>
              <a:rPr lang="pl-PL" b="1" i="1" dirty="0" smtClean="0"/>
              <a:t>Smog)</a:t>
            </a:r>
            <a:endParaRPr lang="pl-PL" b="1" i="1" dirty="0"/>
          </a:p>
          <a:p>
            <a:pPr algn="just"/>
            <a:r>
              <a:rPr lang="pl-PL" b="1" dirty="0"/>
              <a:t>Nauka o </a:t>
            </a:r>
            <a:r>
              <a:rPr lang="pl-PL" b="1" dirty="0" smtClean="0"/>
              <a:t>wzajemnych zależnościach w przyrodzie</a:t>
            </a:r>
            <a:r>
              <a:rPr lang="pl-PL" b="1" dirty="0"/>
              <a:t>. </a:t>
            </a:r>
            <a:r>
              <a:rPr lang="pl-PL" b="1" i="1" dirty="0"/>
              <a:t>(</a:t>
            </a:r>
            <a:r>
              <a:rPr lang="pl-PL" b="1" i="1" dirty="0" smtClean="0"/>
              <a:t>Ekologia)</a:t>
            </a:r>
            <a:endParaRPr lang="pl-PL" b="1" i="1" dirty="0"/>
          </a:p>
        </p:txBody>
      </p:sp>
    </p:spTree>
    <p:extLst>
      <p:ext uri="{BB962C8B-B14F-4D97-AF65-F5344CB8AC3E}">
        <p14:creationId xmlns:p14="http://schemas.microsoft.com/office/powerpoint/2010/main" val="3355816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Rozwiąż rebusy:</a:t>
            </a:r>
            <a:endParaRPr lang="pl-PL" b="1"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28800"/>
            <a:ext cx="8229600" cy="448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251520" y="3573016"/>
            <a:ext cx="4572000" cy="923330"/>
          </a:xfrm>
          <a:prstGeom prst="rect">
            <a:avLst/>
          </a:prstGeom>
        </p:spPr>
        <p:txBody>
          <a:bodyPr>
            <a:spAutoFit/>
          </a:bodyPr>
          <a:lstStyle/>
          <a:p>
            <a:r>
              <a:rPr lang="pl-PL" b="1" dirty="0">
                <a:hlinkClick r:id="rId3"/>
              </a:rPr>
              <a:t>https://</a:t>
            </a:r>
            <a:r>
              <a:rPr lang="pl-PL" b="1" dirty="0" smtClean="0">
                <a:hlinkClick r:id="rId3"/>
              </a:rPr>
              <a:t>view.genial.ly/60720d7db50a9b0d60e3e101/interactive-content-dzien-ziemi-rebusy</a:t>
            </a:r>
            <a:endParaRPr lang="pl-PL" b="1" dirty="0" smtClean="0"/>
          </a:p>
          <a:p>
            <a:endParaRPr lang="pl-PL" b="1" dirty="0"/>
          </a:p>
        </p:txBody>
      </p:sp>
    </p:spTree>
    <p:extLst>
      <p:ext uri="{BB962C8B-B14F-4D97-AF65-F5344CB8AC3E}">
        <p14:creationId xmlns:p14="http://schemas.microsoft.com/office/powerpoint/2010/main" val="242193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0237"/>
            <a:ext cx="8568952" cy="642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3203848" y="5517232"/>
            <a:ext cx="5760640" cy="1143000"/>
          </a:xfrm>
        </p:spPr>
        <p:txBody>
          <a:bodyPr>
            <a:normAutofit fontScale="90000"/>
          </a:bodyPr>
          <a:lstStyle/>
          <a:p>
            <a:r>
              <a:rPr lang="pl-PL" b="1" dirty="0" smtClean="0">
                <a:solidFill>
                  <a:srgbClr val="00B050"/>
                </a:solidFill>
              </a:rPr>
              <a:t>22 kwietnia obchodzimy </a:t>
            </a:r>
            <a:br>
              <a:rPr lang="pl-PL" b="1" dirty="0" smtClean="0">
                <a:solidFill>
                  <a:srgbClr val="00B050"/>
                </a:solidFill>
              </a:rPr>
            </a:br>
            <a:r>
              <a:rPr lang="pl-PL" b="1" dirty="0" smtClean="0">
                <a:solidFill>
                  <a:srgbClr val="00B050"/>
                </a:solidFill>
              </a:rPr>
              <a:t>Światowy Dzień Ziemi</a:t>
            </a:r>
            <a:endParaRPr lang="pl-PL" b="1" dirty="0">
              <a:solidFill>
                <a:srgbClr val="00B050"/>
              </a:solidFill>
            </a:endParaRP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703" y="548680"/>
            <a:ext cx="1865784" cy="139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703" y="2132856"/>
            <a:ext cx="1865313"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049" y="3789040"/>
            <a:ext cx="1865313"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5406802"/>
            <a:ext cx="2749367" cy="145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714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Ułóż puzzle:</a:t>
            </a:r>
            <a:endParaRPr lang="pl-PL" b="1"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39952" y="1772816"/>
            <a:ext cx="45259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251520" y="3284984"/>
            <a:ext cx="4572000" cy="923330"/>
          </a:xfrm>
          <a:prstGeom prst="rect">
            <a:avLst/>
          </a:prstGeom>
        </p:spPr>
        <p:txBody>
          <a:bodyPr>
            <a:spAutoFit/>
          </a:bodyPr>
          <a:lstStyle/>
          <a:p>
            <a:r>
              <a:rPr lang="pl-PL" b="1" dirty="0">
                <a:hlinkClick r:id="rId3"/>
              </a:rPr>
              <a:t>https://</a:t>
            </a:r>
            <a:r>
              <a:rPr lang="pl-PL" b="1" dirty="0" smtClean="0">
                <a:hlinkClick r:id="rId3"/>
              </a:rPr>
              <a:t>puzzlefactory.pl/pl/puzzle/graj/krajobrazy/159620-dzień-ziemi#8x8</a:t>
            </a:r>
            <a:endParaRPr lang="pl-PL" b="1" dirty="0" smtClean="0"/>
          </a:p>
          <a:p>
            <a:endParaRPr lang="pl-PL" b="1" dirty="0"/>
          </a:p>
        </p:txBody>
      </p:sp>
    </p:spTree>
    <p:extLst>
      <p:ext uri="{BB962C8B-B14F-4D97-AF65-F5344CB8AC3E}">
        <p14:creationId xmlns:p14="http://schemas.microsoft.com/office/powerpoint/2010/main" val="3631961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Ułóż puzzle:</a:t>
            </a:r>
            <a:endParaRPr lang="pl-PL" b="1"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323528" y="2060848"/>
            <a:ext cx="4572000" cy="923330"/>
          </a:xfrm>
          <a:prstGeom prst="rect">
            <a:avLst/>
          </a:prstGeom>
        </p:spPr>
        <p:txBody>
          <a:bodyPr>
            <a:spAutoFit/>
          </a:bodyPr>
          <a:lstStyle/>
          <a:p>
            <a:r>
              <a:rPr lang="pl-PL" b="1" dirty="0">
                <a:hlinkClick r:id="rId3"/>
              </a:rPr>
              <a:t>https://</a:t>
            </a:r>
            <a:r>
              <a:rPr lang="pl-PL" b="1" dirty="0" smtClean="0">
                <a:hlinkClick r:id="rId3"/>
              </a:rPr>
              <a:t>puzzlefactory.pl/pl/puzzle/graj/dla-dzieci/225779-puzzle-dzień-ziemi-2020#5x5</a:t>
            </a:r>
            <a:endParaRPr lang="pl-PL" b="1" dirty="0" smtClean="0"/>
          </a:p>
          <a:p>
            <a:endParaRPr lang="pl-PL" b="1" dirty="0"/>
          </a:p>
        </p:txBody>
      </p:sp>
    </p:spTree>
    <p:extLst>
      <p:ext uri="{BB962C8B-B14F-4D97-AF65-F5344CB8AC3E}">
        <p14:creationId xmlns:p14="http://schemas.microsoft.com/office/powerpoint/2010/main" val="35213340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rok szkolny 2023 24\EKOświadomi\DZIEŃ ZIEMI materiały\Dzień ziemi kolorowanka XX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8659"/>
            <a:ext cx="8770574"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72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Pokoloruj:</a:t>
            </a:r>
            <a:endParaRPr lang="pl-PL" b="1" dirty="0"/>
          </a:p>
        </p:txBody>
      </p:sp>
      <p:pic>
        <p:nvPicPr>
          <p:cNvPr id="1741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501779"/>
            <a:ext cx="3556357" cy="503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484784"/>
            <a:ext cx="3597277" cy="504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767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Pokoloruj:</a:t>
            </a:r>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502749"/>
            <a:ext cx="3672408" cy="51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84784"/>
            <a:ext cx="3672408" cy="515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004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Pokoloruj:</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3600400" cy="508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3576521" cy="505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513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Przesłanie na zakończenie:</a:t>
            </a:r>
            <a:endParaRPr lang="pl-PL" b="1"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7848872" cy="52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197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Z historii Dnia Ziemi</a:t>
            </a:r>
            <a:endParaRPr lang="pl-PL"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855" y="1124744"/>
            <a:ext cx="4373137" cy="312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501008"/>
            <a:ext cx="4462552" cy="310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380" y="1340769"/>
            <a:ext cx="4090396"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96" y="4389867"/>
            <a:ext cx="4248472" cy="224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520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Dzień Ziemi 2024 pod hasłem: PLANETA vs. (kontra) PLASTIK</a:t>
            </a:r>
            <a:endParaRPr lang="pl-PL"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9455" y="1600200"/>
            <a:ext cx="678508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953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PLANETA albo PLASTIK</a:t>
            </a:r>
            <a:endParaRPr lang="pl-PL"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2581" y="1600200"/>
            <a:ext cx="687883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039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PLANETA albo PLASTIK</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9455" y="1600200"/>
            <a:ext cx="678508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117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PLANETA albo PLASTIK</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2028" y="1600200"/>
            <a:ext cx="68199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685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PLANETA albo PLASTIK</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1372" y="1600200"/>
            <a:ext cx="72812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401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PLANETA albo PLASTIK</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4553" y="1600200"/>
            <a:ext cx="733489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99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849</Words>
  <Application>Microsoft Office PowerPoint</Application>
  <PresentationFormat>Pokaz na ekranie (4:3)</PresentationFormat>
  <Paragraphs>63</Paragraphs>
  <Slides>26</Slides>
  <Notes>1</Notes>
  <HiddenSlides>0</HiddenSlides>
  <MMClips>0</MMClips>
  <ScaleCrop>false</ScaleCrop>
  <HeadingPairs>
    <vt:vector size="4" baseType="variant">
      <vt:variant>
        <vt:lpstr>Motyw</vt:lpstr>
      </vt:variant>
      <vt:variant>
        <vt:i4>1</vt:i4>
      </vt:variant>
      <vt:variant>
        <vt:lpstr>Tytuły slajdów</vt:lpstr>
      </vt:variant>
      <vt:variant>
        <vt:i4>26</vt:i4>
      </vt:variant>
    </vt:vector>
  </HeadingPairs>
  <TitlesOfParts>
    <vt:vector size="27" baseType="lpstr">
      <vt:lpstr>Motyw pakietu Office</vt:lpstr>
      <vt:lpstr>Obchody Dnia Ziemi 2024  w SP 46 w Warszawie</vt:lpstr>
      <vt:lpstr>22 kwietnia obchodzimy  Światowy Dzień Ziemi</vt:lpstr>
      <vt:lpstr>Z historii Dnia Ziemi</vt:lpstr>
      <vt:lpstr>Dzień Ziemi 2024 pod hasłem: PLANETA vs. (kontra) PLASTIK</vt:lpstr>
      <vt:lpstr>PLANETA albo PLASTIK</vt:lpstr>
      <vt:lpstr>PLANETA albo PLASTIK</vt:lpstr>
      <vt:lpstr>PLANETA albo PLASTIK</vt:lpstr>
      <vt:lpstr>PLANETA albo PLASTIK</vt:lpstr>
      <vt:lpstr>PLANETA albo PLASTIK</vt:lpstr>
      <vt:lpstr>PLANETA albo PLASTIK</vt:lpstr>
      <vt:lpstr>PLANETA albo PLASTIK</vt:lpstr>
      <vt:lpstr>PLANETA albo PLASTIK</vt:lpstr>
      <vt:lpstr>Prezentacja programu PowerPoint</vt:lpstr>
      <vt:lpstr>Czy plastik rzeczywiście  jest taki straszny?</vt:lpstr>
      <vt:lpstr>Mamy tylko jedną planetę i każdy z nas musi troszczyć się o nią codziennie. Poniżej zaledwie kilka przykładów, co dobrego możemy zrobić dla środowiska: </vt:lpstr>
      <vt:lpstr>Zapraszamy do zabaw edukacyjnych:</vt:lpstr>
      <vt:lpstr>Rozwiąż krzyżówkę z hasłem:</vt:lpstr>
      <vt:lpstr>Rozwiąż krzyżówkę z hasłem:</vt:lpstr>
      <vt:lpstr>Rozwiąż rebusy:</vt:lpstr>
      <vt:lpstr>Ułóż puzzle:</vt:lpstr>
      <vt:lpstr>Ułóż puzzle:</vt:lpstr>
      <vt:lpstr>Prezentacja programu PowerPoint</vt:lpstr>
      <vt:lpstr>Pokoloruj:</vt:lpstr>
      <vt:lpstr>Pokoloruj:</vt:lpstr>
      <vt:lpstr>Pokoloruj:</vt:lpstr>
      <vt:lpstr>Przesłanie na zakończenie: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Iza</dc:creator>
  <cp:lastModifiedBy>Iza</cp:lastModifiedBy>
  <cp:revision>13</cp:revision>
  <dcterms:created xsi:type="dcterms:W3CDTF">2024-04-01T11:11:58Z</dcterms:created>
  <dcterms:modified xsi:type="dcterms:W3CDTF">2024-04-01T14:16:55Z</dcterms:modified>
</cp:coreProperties>
</file>