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3" r:id="rId6"/>
    <p:sldId id="264" r:id="rId7"/>
    <p:sldId id="260" r:id="rId8"/>
    <p:sldId id="261" r:id="rId9"/>
    <p:sldId id="262" r:id="rId10"/>
    <p:sldId id="270" r:id="rId11"/>
    <p:sldId id="271" r:id="rId12"/>
    <p:sldId id="272" r:id="rId13"/>
    <p:sldId id="265" r:id="rId14"/>
    <p:sldId id="273" r:id="rId15"/>
    <p:sldId id="266" r:id="rId16"/>
    <p:sldId id="274" r:id="rId17"/>
    <p:sldId id="275" r:id="rId1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32339-AC43-402E-A3FB-6CB7CE573604}" type="datetimeFigureOut">
              <a:rPr lang="pl-PL" smtClean="0"/>
              <a:t>2022-11-13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A9C9AD-8EA2-4158-8007-7D665FB53DD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8624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A9C9AD-8EA2-4158-8007-7D665FB53DD2}" type="slidenum">
              <a:rPr lang="pl-PL" smtClean="0"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21232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0DF3-AAEE-4740-B4BB-13EF7A699219}" type="datetimeFigureOut">
              <a:rPr lang="pl-PL" smtClean="0"/>
              <a:t>2022-11-13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7DDC-77BF-4B25-8BB7-C2C64E586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0294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0DF3-AAEE-4740-B4BB-13EF7A699219}" type="datetimeFigureOut">
              <a:rPr lang="pl-PL" smtClean="0"/>
              <a:t>2022-11-13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7DDC-77BF-4B25-8BB7-C2C64E586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5551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0DF3-AAEE-4740-B4BB-13EF7A699219}" type="datetimeFigureOut">
              <a:rPr lang="pl-PL" smtClean="0"/>
              <a:t>2022-11-13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7DDC-77BF-4B25-8BB7-C2C64E586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1107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0DF3-AAEE-4740-B4BB-13EF7A699219}" type="datetimeFigureOut">
              <a:rPr lang="pl-PL" smtClean="0"/>
              <a:t>2022-11-13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7DDC-77BF-4B25-8BB7-C2C64E586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684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0DF3-AAEE-4740-B4BB-13EF7A699219}" type="datetimeFigureOut">
              <a:rPr lang="pl-PL" smtClean="0"/>
              <a:t>2022-11-13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7DDC-77BF-4B25-8BB7-C2C64E586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2389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0DF3-AAEE-4740-B4BB-13EF7A699219}" type="datetimeFigureOut">
              <a:rPr lang="pl-PL" smtClean="0"/>
              <a:t>2022-11-13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7DDC-77BF-4B25-8BB7-C2C64E586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8346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0DF3-AAEE-4740-B4BB-13EF7A699219}" type="datetimeFigureOut">
              <a:rPr lang="pl-PL" smtClean="0"/>
              <a:t>2022-11-13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7DDC-77BF-4B25-8BB7-C2C64E586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5519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0DF3-AAEE-4740-B4BB-13EF7A699219}" type="datetimeFigureOut">
              <a:rPr lang="pl-PL" smtClean="0"/>
              <a:t>2022-11-13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7DDC-77BF-4B25-8BB7-C2C64E586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0447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0DF3-AAEE-4740-B4BB-13EF7A699219}" type="datetimeFigureOut">
              <a:rPr lang="pl-PL" smtClean="0"/>
              <a:t>2022-11-13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7DDC-77BF-4B25-8BB7-C2C64E586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9861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0DF3-AAEE-4740-B4BB-13EF7A699219}" type="datetimeFigureOut">
              <a:rPr lang="pl-PL" smtClean="0"/>
              <a:t>2022-11-13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7DDC-77BF-4B25-8BB7-C2C64E586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0174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60DF3-AAEE-4740-B4BB-13EF7A699219}" type="datetimeFigureOut">
              <a:rPr lang="pl-PL" smtClean="0"/>
              <a:t>2022-11-13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7DDC-77BF-4B25-8BB7-C2C64E586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6499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60DF3-AAEE-4740-B4BB-13EF7A699219}" type="datetimeFigureOut">
              <a:rPr lang="pl-PL" smtClean="0"/>
              <a:t>2022-11-13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67DDC-77BF-4B25-8BB7-C2C64E5861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649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9512" y="2130425"/>
            <a:ext cx="8856984" cy="1470025"/>
          </a:xfrm>
        </p:spPr>
        <p:txBody>
          <a:bodyPr>
            <a:normAutofit/>
          </a:bodyPr>
          <a:lstStyle/>
          <a:p>
            <a:r>
              <a:rPr lang="pl-PL" b="1" dirty="0" smtClean="0"/>
              <a:t>Woda raz jeszcze czyli dlaczego warto powtórnie wykorzystywać tekstylia?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55576" y="3886200"/>
            <a:ext cx="8208912" cy="1752600"/>
          </a:xfrm>
        </p:spPr>
        <p:txBody>
          <a:bodyPr>
            <a:normAutofit fontScale="77500" lnSpcReduction="20000"/>
          </a:bodyPr>
          <a:lstStyle/>
          <a:p>
            <a:r>
              <a:rPr lang="pl-PL" b="1" dirty="0" smtClean="0"/>
              <a:t>Czyli ile wody utajonej znajduje się w naszych ubraniach i jak z nimi postępować aby ją oszczędzać?</a:t>
            </a:r>
            <a:endParaRPr lang="pl-PL" b="1" dirty="0"/>
          </a:p>
          <a:p>
            <a:r>
              <a:rPr lang="pl-PL" b="1" dirty="0" smtClean="0"/>
              <a:t>Prezentacja przygotowana na potrzeby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Projektu Stowarzyszenia ZERO WASTE „Mniej znaczy więcej”.</a:t>
            </a:r>
            <a:endParaRPr lang="pl-PL" b="1" dirty="0"/>
          </a:p>
          <a:p>
            <a:endParaRPr lang="pl-PL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361926" cy="200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3179"/>
            <a:ext cx="1358900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0648"/>
            <a:ext cx="1358900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60647"/>
            <a:ext cx="1358900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60646"/>
            <a:ext cx="1358900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81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 smtClean="0">
                <a:solidFill>
                  <a:srgbClr val="FF0000"/>
                </a:solidFill>
              </a:rPr>
              <a:t>Jak dać drugie życie starej odzieży? </a:t>
            </a:r>
            <a:br>
              <a:rPr lang="pl-PL" sz="3200" b="1" dirty="0" smtClean="0">
                <a:solidFill>
                  <a:srgbClr val="FF0000"/>
                </a:solidFill>
              </a:rPr>
            </a:br>
            <a:r>
              <a:rPr lang="pl-PL" sz="3200" b="1" dirty="0" smtClean="0">
                <a:solidFill>
                  <a:srgbClr val="FF0000"/>
                </a:solidFill>
              </a:rPr>
              <a:t>Możesz to zrobić!!!</a:t>
            </a:r>
            <a:r>
              <a:rPr lang="pl-PL" sz="3200" b="1" dirty="0">
                <a:solidFill>
                  <a:srgbClr val="FF0000"/>
                </a:solidFill>
              </a:rPr>
              <a:t/>
            </a:r>
            <a:br>
              <a:rPr lang="pl-PL" sz="3200" b="1" dirty="0">
                <a:solidFill>
                  <a:srgbClr val="FF0000"/>
                </a:solidFill>
              </a:rPr>
            </a:br>
            <a:endParaRPr lang="pl-PL" sz="3200" b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248472" cy="239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93394"/>
            <a:ext cx="4585795" cy="267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871076" cy="217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513" y="4037478"/>
            <a:ext cx="3447603" cy="258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13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9485"/>
            <a:ext cx="4176464" cy="3248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20688"/>
            <a:ext cx="3810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73016"/>
            <a:ext cx="3600400" cy="307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28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5704"/>
            <a:ext cx="3724077" cy="289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38719"/>
            <a:ext cx="200025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4919"/>
            <a:ext cx="2763391" cy="276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75" y="3645024"/>
            <a:ext cx="81057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70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Zaprojektuj „wodne” logo na T-shirt</a:t>
            </a:r>
            <a:endParaRPr lang="pl-PL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903108" cy="512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2"/>
            <a:ext cx="3368464" cy="238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69" y="4077072"/>
            <a:ext cx="2945902" cy="259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25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7524226" cy="6619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469" y="1772814"/>
            <a:ext cx="3960439" cy="264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1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Zaprojektuj </a:t>
            </a:r>
            <a:r>
              <a:rPr lang="pl-PL" b="1" dirty="0" smtClean="0"/>
              <a:t>logo </a:t>
            </a:r>
            <a:r>
              <a:rPr lang="pl-PL" b="1" dirty="0" smtClean="0"/>
              <a:t>wielorazową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torbę </a:t>
            </a:r>
            <a:r>
              <a:rPr lang="pl-PL" b="1" dirty="0" smtClean="0"/>
              <a:t>na zakupy</a:t>
            </a:r>
            <a:endParaRPr lang="pl-PL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870474" cy="487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8800"/>
            <a:ext cx="3521424" cy="264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284" y="4361515"/>
            <a:ext cx="1771983" cy="235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361515"/>
            <a:ext cx="2437645" cy="248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78" y="2949334"/>
            <a:ext cx="3168352" cy="213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21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Pokaz </a:t>
            </a:r>
            <a:r>
              <a:rPr lang="pl-PL" b="1" dirty="0" smtClean="0"/>
              <a:t>mody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z odzieży używanej</a:t>
            </a:r>
            <a:endParaRPr lang="pl-PL" b="1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11439"/>
            <a:ext cx="3308185" cy="248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8"/>
            <a:ext cx="3281941" cy="246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095" y="1630003"/>
            <a:ext cx="3654599" cy="244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141558"/>
            <a:ext cx="3930774" cy="262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462571" cy="21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6632"/>
            <a:ext cx="1515692" cy="223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06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934883"/>
            <a:ext cx="1557328" cy="229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82557"/>
            <a:ext cx="1592826" cy="2347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Zbiórka używanej odzieży – WYZWANIE w ramach Programu „Mniej znaczy więcej”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</a:rPr>
              <a:t>SPECJALNE WYZWANIE KONKURSOWE</a:t>
            </a:r>
          </a:p>
          <a:p>
            <a:pPr marL="0" indent="0" algn="ctr">
              <a:buNone/>
            </a:pPr>
            <a:r>
              <a:rPr lang="pl-PL" b="1" dirty="0">
                <a:solidFill>
                  <a:srgbClr val="FF0000"/>
                </a:solidFill>
              </a:rPr>
              <a:t>,,Zmniejszamy - wygrywamy!”</a:t>
            </a:r>
          </a:p>
          <a:p>
            <a:pPr marL="0" indent="0" algn="just">
              <a:buNone/>
            </a:pPr>
            <a:r>
              <a:rPr lang="pl-PL" b="1" dirty="0"/>
              <a:t>Wtórne wykorzystanie ubrań jest szansą na ograniczenie szkodliwości przemysłu modowego i zmniejszenie ilości tekstyliów, zalegających </a:t>
            </a:r>
            <a:r>
              <a:rPr lang="pl-PL" b="1" dirty="0" smtClean="0"/>
              <a:t>na wysypiskach </a:t>
            </a:r>
            <a:r>
              <a:rPr lang="pl-PL" b="1" dirty="0"/>
              <a:t>śmieci. </a:t>
            </a:r>
            <a:r>
              <a:rPr lang="pl-PL" b="1" dirty="0">
                <a:solidFill>
                  <a:srgbClr val="FF0000"/>
                </a:solidFill>
              </a:rPr>
              <a:t>Ty także możesz mieć na to wpływ</a:t>
            </a:r>
            <a:r>
              <a:rPr lang="pl-PL" b="1" dirty="0"/>
              <a:t>. Wystarczy, że </a:t>
            </a:r>
            <a:r>
              <a:rPr lang="pl-PL" b="1" dirty="0">
                <a:solidFill>
                  <a:srgbClr val="FF0000"/>
                </a:solidFill>
              </a:rPr>
              <a:t>będziesz podejmować odpowiedzialne decyzje zakupowe i </a:t>
            </a:r>
            <a:r>
              <a:rPr lang="pl-PL" b="1" dirty="0" smtClean="0">
                <a:solidFill>
                  <a:srgbClr val="FF0000"/>
                </a:solidFill>
              </a:rPr>
              <a:t>dawać ubraniom </a:t>
            </a:r>
            <a:r>
              <a:rPr lang="pl-PL" b="1" dirty="0">
                <a:solidFill>
                  <a:srgbClr val="FF0000"/>
                </a:solidFill>
              </a:rPr>
              <a:t>drugie </a:t>
            </a:r>
            <a:r>
              <a:rPr lang="pl-PL" b="1" dirty="0"/>
              <a:t>(a może i trzecie?) życie.</a:t>
            </a:r>
          </a:p>
          <a:p>
            <a:pPr marL="0" indent="0" algn="just">
              <a:buNone/>
            </a:pPr>
            <a:r>
              <a:rPr lang="pl-PL" b="1" dirty="0">
                <a:solidFill>
                  <a:srgbClr val="FF0000"/>
                </a:solidFill>
              </a:rPr>
              <a:t>WYZWANIE:</a:t>
            </a:r>
            <a:r>
              <a:rPr lang="pl-PL" b="1" dirty="0"/>
              <a:t> Przynieś do swojej szkoły ubrania, których już nie nosisz (koniecznie ustal to z rodzicami!). Zapakuj je do czekających w </a:t>
            </a:r>
            <a:r>
              <a:rPr lang="pl-PL" b="1" dirty="0" smtClean="0"/>
              <a:t>szkole specjalnych </a:t>
            </a:r>
            <a:r>
              <a:rPr lang="pl-PL" b="1" dirty="0"/>
              <a:t>worków. Im więcej tekstyliów, tym lepiej, więc namawiaj innych do dołączania do wyzwania, rób zdjęcia i komunikuj w </a:t>
            </a:r>
            <a:r>
              <a:rPr lang="pl-PL" b="1" dirty="0" smtClean="0"/>
              <a:t>mediach społecznościowych</a:t>
            </a:r>
            <a:r>
              <a:rPr lang="pl-PL" b="1" dirty="0"/>
              <a:t>. </a:t>
            </a:r>
            <a:r>
              <a:rPr lang="pl-PL" b="1" dirty="0">
                <a:solidFill>
                  <a:srgbClr val="FF0000"/>
                </a:solidFill>
              </a:rPr>
              <a:t>Daj drugie życie tekstyliom i zdobądź punkty dla naszej planety!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7815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Dlaczego woda raz jeszcze?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46766" y="1700808"/>
            <a:ext cx="5265511" cy="4597971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pl-PL" b="1" dirty="0" smtClean="0"/>
              <a:t>Mimo powszechności wody we wszechświecie i dużej jej ilości na Ziemi, ze względu na jej związanie czy zanieczyszczenie mamy </a:t>
            </a:r>
            <a:r>
              <a:rPr lang="pl-PL" b="1" dirty="0" smtClean="0">
                <a:solidFill>
                  <a:srgbClr val="FF0000"/>
                </a:solidFill>
              </a:rPr>
              <a:t>dostęp do zaledwie 1% jej zasobów</a:t>
            </a:r>
            <a:r>
              <a:rPr lang="pl-PL" b="1" dirty="0" smtClean="0"/>
              <a:t>. </a:t>
            </a:r>
            <a:r>
              <a:rPr lang="pl-PL" b="1" dirty="0" smtClean="0">
                <a:solidFill>
                  <a:srgbClr val="FF0000"/>
                </a:solidFill>
              </a:rPr>
              <a:t>Polska ma małe zasoby wodne </a:t>
            </a:r>
            <a:r>
              <a:rPr lang="pl-PL" b="1" dirty="0" smtClean="0"/>
              <a:t>– jeśli chodzi o Europę to </a:t>
            </a:r>
            <a:r>
              <a:rPr lang="pl-PL" b="1" dirty="0" smtClean="0">
                <a:solidFill>
                  <a:srgbClr val="FF0000"/>
                </a:solidFill>
              </a:rPr>
              <a:t>jesteśmy na końcu rankingu zasobności w wodę</a:t>
            </a:r>
            <a:r>
              <a:rPr lang="pl-PL" b="1" dirty="0" smtClean="0"/>
              <a:t>, a przeciętny Polak ma statystycznie tyle dostępnej wody słodkiej, co statystyczny Egipcjanin.</a:t>
            </a:r>
          </a:p>
          <a:p>
            <a:pPr algn="just"/>
            <a:endParaRPr lang="pl-PL" b="1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22120"/>
            <a:ext cx="3385793" cy="455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46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75856" y="692696"/>
            <a:ext cx="5637312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Przypomnijmy sobie - </a:t>
            </a:r>
            <a:br>
              <a:rPr lang="pl-PL" b="1" dirty="0" smtClean="0"/>
            </a:br>
            <a:r>
              <a:rPr lang="pl-PL" b="1" dirty="0" smtClean="0"/>
              <a:t>Ile wody potrzeba na .... ?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55000" lnSpcReduction="20000"/>
          </a:bodyPr>
          <a:lstStyle/>
          <a:p>
            <a:endParaRPr lang="pl-PL" dirty="0" smtClean="0"/>
          </a:p>
          <a:p>
            <a:endParaRPr lang="pl-PL" dirty="0" smtClean="0"/>
          </a:p>
          <a:p>
            <a:r>
              <a:rPr lang="pl-PL" b="1" dirty="0" smtClean="0"/>
              <a:t>Przy produkcji jednego samochodu zużywa się 379 000 litrów wody.</a:t>
            </a:r>
          </a:p>
          <a:p>
            <a:r>
              <a:rPr lang="pl-PL" b="1" dirty="0" smtClean="0"/>
              <a:t>Do wyprodukowania bochenka chleba trzeba zużyć 462 litry wody.</a:t>
            </a:r>
          </a:p>
          <a:p>
            <a:r>
              <a:rPr lang="pl-PL" b="1" dirty="0" smtClean="0"/>
              <a:t>Aby ''wyhodować'' szklankę soku pomarańczowego, potrzeba 50 szklanek wody (50 litrów wody na 1 litr soku).</a:t>
            </a:r>
          </a:p>
          <a:p>
            <a:r>
              <a:rPr lang="pl-PL" b="1" dirty="0" smtClean="0"/>
              <a:t>Do wyprodukowania 1 kg wołowiny potrzeba 14.500 litrów wody.</a:t>
            </a:r>
          </a:p>
          <a:p>
            <a:r>
              <a:rPr lang="pl-PL" b="1" dirty="0" smtClean="0"/>
              <a:t>1 kg wieprzowiny – 5.990 l.</a:t>
            </a:r>
          </a:p>
          <a:p>
            <a:r>
              <a:rPr lang="pl-PL" b="1" dirty="0" smtClean="0"/>
              <a:t>1 kg mięsa drobiowego – 4.330 l wody.</a:t>
            </a:r>
          </a:p>
          <a:p>
            <a:r>
              <a:rPr lang="pl-PL" b="1" dirty="0" smtClean="0"/>
              <a:t>Wyprodukowanie 1 kg papieru wymaga ok. 250 litrów wody.</a:t>
            </a:r>
          </a:p>
          <a:p>
            <a:r>
              <a:rPr lang="pl-PL" b="1" dirty="0" smtClean="0"/>
              <a:t>Do wyprodukowania 1 litra piwa potrzeba od 3,5 do 8 litrów wody.</a:t>
            </a:r>
          </a:p>
          <a:p>
            <a:r>
              <a:rPr lang="pl-PL" b="1" dirty="0" smtClean="0"/>
              <a:t>Wyprodukowanie 1 kg stali wymaga ok. 300 l wody.</a:t>
            </a:r>
          </a:p>
          <a:p>
            <a:r>
              <a:rPr lang="pl-PL" b="1" dirty="0" smtClean="0"/>
              <a:t>Wyprodukowanie 1 kg nawozów azotowych - 600 l wody.</a:t>
            </a:r>
          </a:p>
          <a:p>
            <a:r>
              <a:rPr lang="pl-PL" b="1" dirty="0" smtClean="0"/>
              <a:t>Rafinacja 1 tony ropy naftowej - 15 000 l wody.</a:t>
            </a:r>
          </a:p>
          <a:p>
            <a:r>
              <a:rPr lang="pl-PL" b="1" dirty="0" smtClean="0"/>
              <a:t>1 litr biopaliwa sojowego – 11.400 l.</a:t>
            </a:r>
          </a:p>
          <a:p>
            <a:r>
              <a:rPr lang="pl-PL" b="1" dirty="0"/>
              <a:t>D</a:t>
            </a:r>
            <a:r>
              <a:rPr lang="pl-PL" b="1" dirty="0" smtClean="0"/>
              <a:t>o wyprodukowania 1 kg ziaren pszenicy potrzeba 1000 litrów wody, a ryżu - prawie 3 razy więcej.</a:t>
            </a:r>
          </a:p>
          <a:p>
            <a:endParaRPr lang="pl-PL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921695" cy="194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68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Przypomnijmy sobie - </a:t>
            </a:r>
            <a:br>
              <a:rPr lang="pl-PL" b="1" dirty="0"/>
            </a:br>
            <a:r>
              <a:rPr lang="pl-PL" b="1" dirty="0"/>
              <a:t>Ile wody potrzeba na .... 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T-shirt bawełniany – 2.500 l.</a:t>
            </a:r>
          </a:p>
          <a:p>
            <a:r>
              <a:rPr lang="pl-PL" b="1" dirty="0" smtClean="0">
                <a:solidFill>
                  <a:srgbClr val="FF0000"/>
                </a:solidFill>
              </a:rPr>
              <a:t>Dżinsy – 8.000 l.</a:t>
            </a:r>
            <a:endParaRPr lang="pl-PL" b="1" dirty="0">
              <a:solidFill>
                <a:srgbClr val="FF0000"/>
              </a:solidFill>
            </a:endParaRPr>
          </a:p>
          <a:p>
            <a:r>
              <a:rPr lang="pl-PL" b="1" dirty="0" smtClean="0"/>
              <a:t>1 filiżanka herbaty – 30 l.</a:t>
            </a:r>
            <a:endParaRPr lang="pl-PL" b="1" dirty="0"/>
          </a:p>
          <a:p>
            <a:r>
              <a:rPr lang="pl-PL" b="1" dirty="0" smtClean="0"/>
              <a:t>1 kg cukru – 80 l.</a:t>
            </a:r>
            <a:endParaRPr lang="pl-PL" b="1" dirty="0"/>
          </a:p>
          <a:p>
            <a:r>
              <a:rPr lang="pl-PL" b="1" dirty="0" smtClean="0"/>
              <a:t>1 filiżanka kawy – 140 l.</a:t>
            </a:r>
            <a:endParaRPr lang="pl-PL" b="1" dirty="0"/>
          </a:p>
          <a:p>
            <a:r>
              <a:rPr lang="pl-PL" b="1" dirty="0"/>
              <a:t>Ś</a:t>
            </a:r>
            <a:r>
              <a:rPr lang="pl-PL" b="1" dirty="0" smtClean="0"/>
              <a:t>redniej wielkości jabłko – 125 l.</a:t>
            </a:r>
            <a:endParaRPr lang="pl-PL" b="1" dirty="0"/>
          </a:p>
          <a:p>
            <a:r>
              <a:rPr lang="pl-PL" b="1" dirty="0"/>
              <a:t>D</a:t>
            </a:r>
            <a:r>
              <a:rPr lang="pl-PL" b="1" dirty="0" smtClean="0"/>
              <a:t>uży pomidor – 50 l.</a:t>
            </a:r>
          </a:p>
          <a:p>
            <a:r>
              <a:rPr lang="pl-PL" b="1" dirty="0" smtClean="0"/>
              <a:t>Kg ketchupu – 730 l.</a:t>
            </a:r>
            <a:endParaRPr lang="pl-PL" b="1" dirty="0"/>
          </a:p>
          <a:p>
            <a:r>
              <a:rPr lang="pl-PL" b="1" dirty="0" smtClean="0"/>
              <a:t>Kg przecieru pomidorowego – 710 l.</a:t>
            </a:r>
            <a:endParaRPr lang="pl-PL" b="1" dirty="0"/>
          </a:p>
          <a:p>
            <a:r>
              <a:rPr lang="pl-PL" b="1" dirty="0" smtClean="0"/>
              <a:t>Kg sałaty – 240 l.</a:t>
            </a:r>
            <a:endParaRPr lang="pl-PL" b="1" dirty="0"/>
          </a:p>
          <a:p>
            <a:r>
              <a:rPr lang="pl-PL" b="1" dirty="0" smtClean="0"/>
              <a:t>Kg kapusty – 280 l.</a:t>
            </a:r>
          </a:p>
          <a:p>
            <a:r>
              <a:rPr lang="pl-PL" b="1" dirty="0" smtClean="0"/>
              <a:t>Kg ziemniaków – 290 l (1 kg chipsów ziemniaczanych – 1.040 l).</a:t>
            </a:r>
            <a:endParaRPr lang="pl-PL" b="1" dirty="0"/>
          </a:p>
          <a:p>
            <a:r>
              <a:rPr lang="pl-PL" b="1" dirty="0" smtClean="0"/>
              <a:t>1 jajko – 200 l.</a:t>
            </a:r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b="1" dirty="0" smtClean="0"/>
              <a:t>http://naszaziemia.pl/wiedza/woda-kropla-do-kropli/oszczedzajmy-wode-nie-marnujmy-wody/</a:t>
            </a:r>
            <a:endParaRPr lang="pl-PL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77752"/>
            <a:ext cx="4329243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738687"/>
            <a:ext cx="1414463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725142"/>
            <a:ext cx="1414463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25142"/>
            <a:ext cx="1415190" cy="212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403" y="226409"/>
            <a:ext cx="1762432" cy="17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6409"/>
            <a:ext cx="180020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Czy wiesz, że?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pl-PL" b="1" dirty="0" smtClean="0">
                <a:solidFill>
                  <a:srgbClr val="FF0000"/>
                </a:solidFill>
              </a:rPr>
              <a:t>Do wyprodukowania 1 kg surowej bawełny (ok. 2 pary spodni) potrzeba do 29 000 litrów wody.</a:t>
            </a:r>
            <a:r>
              <a:rPr lang="pl-PL" b="1" dirty="0" smtClean="0"/>
              <a:t> Szacuje się, że uprawa bawełny odpowiada za 1 – 6% ogólnoświatowego zużycia słodkiej wody. Bardzo wyraźnie widać wpływ upraw bawełny na wysuszanie okolicznych terenów w Uzbekistanie, gdzie Morze Aralskie zmniejszyło swoją objętość o 85%, zwiększając przy tym zasolenie o prawie 600%, co spowodowało wymarcie wszystkich zwierząt żyjących w tym akwenie.</a:t>
            </a:r>
          </a:p>
          <a:p>
            <a:pPr algn="just"/>
            <a:r>
              <a:rPr lang="pl-PL" b="1" dirty="0" smtClean="0">
                <a:solidFill>
                  <a:srgbClr val="FF0000"/>
                </a:solidFill>
              </a:rPr>
              <a:t>W procesie farbowania zużywa się średnio 16 – 20 litrów wody na jedną koszulkę. </a:t>
            </a:r>
            <a:r>
              <a:rPr lang="pl-PL" b="1" dirty="0" smtClean="0"/>
              <a:t>80% farby wchłania tkanina, reszta zostaje spłukana.  </a:t>
            </a:r>
          </a:p>
          <a:p>
            <a:pPr marL="0" indent="0" algn="ctr">
              <a:buNone/>
            </a:pPr>
            <a:endParaRPr lang="pl-PL" sz="2600" dirty="0" smtClean="0"/>
          </a:p>
          <a:p>
            <a:pPr marL="0" indent="0" algn="ctr">
              <a:buNone/>
            </a:pPr>
            <a:r>
              <a:rPr lang="pl-PL" sz="2600" dirty="0" smtClean="0"/>
              <a:t>https://www.ekonsument.pl/s128_bawelna_konwencjonalna.html</a:t>
            </a:r>
            <a:endParaRPr lang="pl-PL" sz="2600" dirty="0"/>
          </a:p>
        </p:txBody>
      </p:sp>
    </p:spTree>
    <p:extLst>
      <p:ext uri="{BB962C8B-B14F-4D97-AF65-F5344CB8AC3E}">
        <p14:creationId xmlns:p14="http://schemas.microsoft.com/office/powerpoint/2010/main" val="384783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Wyciągnij wnioski!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b="1" dirty="0" smtClean="0">
                <a:solidFill>
                  <a:srgbClr val="FF0000"/>
                </a:solidFill>
              </a:rPr>
              <a:t>Co sekundę na wysypisko trafia śmieciarka pełna ubrań. Przemysł modowy odpowiada za 92 mln ton odpadów rocznie. Wiedzieliście, że żeby wyprodukować jeden T-shirt, potrzeba nawet do 2700 litrów wody. To tyle, ile człowiek wypija w ciągu czterech lat! </a:t>
            </a:r>
          </a:p>
          <a:p>
            <a:pPr marL="0" indent="0" algn="ctr">
              <a:buNone/>
            </a:pPr>
            <a:r>
              <a:rPr lang="pl-PL" sz="1800" dirty="0" smtClean="0"/>
              <a:t>https://kobieta.onet.pl/moda/moda-niszczy-nasza-planete-jak-to-zmienic/ckr11y4</a:t>
            </a:r>
          </a:p>
          <a:p>
            <a:endParaRPr lang="pl-P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13174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98668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958747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13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Co z tym możemy zrobić?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 algn="just">
              <a:buAutoNum type="arabicPeriod"/>
            </a:pPr>
            <a:r>
              <a:rPr lang="pl-PL" b="1" dirty="0" smtClean="0"/>
              <a:t>Odzież oddajmy wyspecjalizowanym firmą, oni zajmą się sortowaniem i ich utylizacją:</a:t>
            </a:r>
          </a:p>
          <a:p>
            <a:pPr algn="just"/>
            <a:r>
              <a:rPr lang="pl-PL" b="1" dirty="0" smtClean="0">
                <a:solidFill>
                  <a:srgbClr val="FF0000"/>
                </a:solidFill>
              </a:rPr>
              <a:t>Do ponownego noszenia </a:t>
            </a:r>
            <a:r>
              <a:rPr lang="pl-PL" dirty="0" smtClean="0"/>
              <a:t>– są to ubrania które mogą być nadal noszone. Do dalszej odsprzedaży w sklepach typu </a:t>
            </a:r>
            <a:r>
              <a:rPr lang="pl-PL" dirty="0" err="1" smtClean="0"/>
              <a:t>second</a:t>
            </a:r>
            <a:r>
              <a:rPr lang="pl-PL" dirty="0" smtClean="0"/>
              <a:t> </a:t>
            </a:r>
            <a:r>
              <a:rPr lang="pl-PL" dirty="0" err="1" smtClean="0"/>
              <a:t>hand</a:t>
            </a:r>
            <a:r>
              <a:rPr lang="pl-PL" dirty="0" smtClean="0"/>
              <a:t>.</a:t>
            </a:r>
          </a:p>
          <a:p>
            <a:pPr algn="just"/>
            <a:r>
              <a:rPr lang="pl-PL" b="1" dirty="0" smtClean="0">
                <a:solidFill>
                  <a:srgbClr val="FF0000"/>
                </a:solidFill>
              </a:rPr>
              <a:t>Do ponownego użycia </a:t>
            </a:r>
            <a:r>
              <a:rPr lang="pl-PL" dirty="0" smtClean="0"/>
              <a:t>– odzież nie nadająca się do noszenia może być przekształcona w na przykład produkty do czyszczenia na przykład maszyn przemysłowych.</a:t>
            </a:r>
          </a:p>
          <a:p>
            <a:pPr algn="just"/>
            <a:r>
              <a:rPr lang="pl-PL" b="1" dirty="0" err="1" smtClean="0">
                <a:solidFill>
                  <a:srgbClr val="FF0000"/>
                </a:solidFill>
              </a:rPr>
              <a:t>Zrecyclingowana</a:t>
            </a:r>
            <a:r>
              <a:rPr lang="pl-PL" b="1" dirty="0" smtClean="0">
                <a:solidFill>
                  <a:srgbClr val="FF0000"/>
                </a:solidFill>
              </a:rPr>
              <a:t> </a:t>
            </a:r>
            <a:r>
              <a:rPr lang="pl-PL" dirty="0" smtClean="0"/>
              <a:t>– pomysłów na użycie włókien materiałów jest wiele. Jednym z nich jest użycie włókien na przykład wełny do ocieplenia budynku.</a:t>
            </a:r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0011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79912" y="159494"/>
            <a:ext cx="4906888" cy="11430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Co z tym możemy zrobić?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268761"/>
            <a:ext cx="8784976" cy="3384375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pl-PL" dirty="0" smtClean="0"/>
              <a:t>2. </a:t>
            </a:r>
            <a:r>
              <a:rPr lang="pl-PL" b="1" dirty="0" smtClean="0"/>
              <a:t>Zakup odzieży nie zniszczonej w </a:t>
            </a:r>
            <a:r>
              <a:rPr lang="pl-PL" b="1" dirty="0" err="1" smtClean="0"/>
              <a:t>second</a:t>
            </a:r>
            <a:r>
              <a:rPr lang="pl-PL" b="1" dirty="0" smtClean="0"/>
              <a:t> </a:t>
            </a:r>
            <a:r>
              <a:rPr lang="pl-PL" b="1" dirty="0" err="1" smtClean="0"/>
              <a:t>handach</a:t>
            </a:r>
            <a:r>
              <a:rPr lang="pl-PL" b="1" dirty="0" smtClean="0"/>
              <a:t> lub online. </a:t>
            </a:r>
          </a:p>
          <a:p>
            <a:pPr marL="0" indent="0" algn="just">
              <a:buNone/>
            </a:pPr>
            <a:r>
              <a:rPr lang="pl-PL" dirty="0" smtClean="0"/>
              <a:t>Np.: zakup wodoodpornej kurtki za 1/10 ceny sklepowej dzięki internetowi nie stanowi obecnie większego problemu. </a:t>
            </a:r>
            <a:r>
              <a:rPr lang="pl-PL" b="1" dirty="0" smtClean="0">
                <a:solidFill>
                  <a:srgbClr val="FF0000"/>
                </a:solidFill>
              </a:rPr>
              <a:t>W ten sposób nadajemy rzeczy drugie życie.</a:t>
            </a:r>
          </a:p>
          <a:p>
            <a:pPr marL="0" indent="0" algn="just">
              <a:buNone/>
            </a:pPr>
            <a:r>
              <a:rPr lang="pl-PL" dirty="0" smtClean="0"/>
              <a:t>3. </a:t>
            </a:r>
            <a:r>
              <a:rPr lang="pl-PL" b="1" dirty="0" smtClean="0"/>
              <a:t>Zakup odzieży produkowanej w sposób zrównoważony od firm posiadających certyfikat.</a:t>
            </a:r>
            <a:r>
              <a:rPr lang="pl-PL" dirty="0" smtClean="0"/>
              <a:t> Zakup od niewielkich firm które wypuszczają swój produkt na rynek przykładowo przy pomocy kampanii </a:t>
            </a:r>
            <a:r>
              <a:rPr lang="pl-PL" dirty="0" err="1" smtClean="0"/>
              <a:t>crowdfundingowych</a:t>
            </a:r>
            <a:r>
              <a:rPr lang="pl-PL" dirty="0" smtClean="0"/>
              <a:t>.</a:t>
            </a:r>
          </a:p>
          <a:p>
            <a:pPr marL="0" indent="0" algn="just">
              <a:buNone/>
            </a:pPr>
            <a:r>
              <a:rPr lang="pl-PL" dirty="0" smtClean="0"/>
              <a:t>4. </a:t>
            </a:r>
            <a:r>
              <a:rPr lang="pl-PL" b="1" dirty="0" smtClean="0"/>
              <a:t>Produkcja lokalna odzieży. </a:t>
            </a:r>
            <a:r>
              <a:rPr lang="pl-PL" dirty="0" smtClean="0"/>
              <a:t>Czy to dzięki własnym technicznym umiejętnością, czy od wyspecjalizowanego twórcy. Internet przychodzi i tutaj z pomocną dłonią. Możemy w nim znaleźć instruktaż krok po kroku na niemalże każdy temat.</a:t>
            </a:r>
            <a:endParaRPr lang="pl-P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1272"/>
            <a:ext cx="34194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08721"/>
            <a:ext cx="3689546" cy="206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89754"/>
            <a:ext cx="3059832" cy="229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29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Co z tym możemy zrobić?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196752"/>
            <a:ext cx="8856984" cy="3268960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pl-PL" dirty="0" smtClean="0"/>
              <a:t>5. </a:t>
            </a:r>
            <a:r>
              <a:rPr lang="pl-PL" b="1" dirty="0" smtClean="0"/>
              <a:t>Stopniowe przejście na minimalizm. </a:t>
            </a:r>
            <a:r>
              <a:rPr lang="pl-PL" dirty="0" smtClean="0"/>
              <a:t>Uproszczenie swojej garderoby. Należy się zastanowić co na prawdę jest nam potrzebne do szczęścia.</a:t>
            </a:r>
          </a:p>
          <a:p>
            <a:pPr algn="just"/>
            <a:endParaRPr lang="pl-PL" dirty="0" smtClean="0"/>
          </a:p>
          <a:p>
            <a:pPr marL="0" indent="0" algn="just">
              <a:buNone/>
            </a:pPr>
            <a:r>
              <a:rPr lang="pl-PL" dirty="0" smtClean="0"/>
              <a:t>6. </a:t>
            </a:r>
            <a:r>
              <a:rPr lang="pl-PL" b="1" dirty="0" smtClean="0"/>
              <a:t>Sprzedaż swojej odzieży w </a:t>
            </a:r>
            <a:r>
              <a:rPr lang="pl-PL" b="1" dirty="0" err="1" smtClean="0"/>
              <a:t>internecie</a:t>
            </a:r>
            <a:r>
              <a:rPr lang="pl-PL" b="1" dirty="0" smtClean="0"/>
              <a:t>. </a:t>
            </a:r>
            <a:r>
              <a:rPr lang="pl-PL" dirty="0" smtClean="0"/>
              <a:t>To jest niesamowite w jak krótkim czasie idea kupowania używanej odzieży w </a:t>
            </a:r>
            <a:r>
              <a:rPr lang="pl-PL" dirty="0" err="1" smtClean="0"/>
              <a:t>internecie</a:t>
            </a:r>
            <a:r>
              <a:rPr lang="pl-PL" dirty="0" smtClean="0"/>
              <a:t> się rozrosła. Istnieje wiele możliwości, a dzięki telefonom typu smart powstają coraz to nowe aplikacje łączące ludzi ze sobą. Mamy choćby allegro, </a:t>
            </a:r>
            <a:r>
              <a:rPr lang="pl-PL" dirty="0" err="1" smtClean="0"/>
              <a:t>olx</a:t>
            </a:r>
            <a:r>
              <a:rPr lang="pl-PL" dirty="0" smtClean="0"/>
              <a:t>, </a:t>
            </a:r>
            <a:r>
              <a:rPr lang="pl-PL" dirty="0" err="1" smtClean="0"/>
              <a:t>ebay</a:t>
            </a:r>
            <a:r>
              <a:rPr lang="pl-PL" dirty="0" smtClean="0"/>
              <a:t>, </a:t>
            </a:r>
            <a:r>
              <a:rPr lang="pl-PL" dirty="0" err="1" smtClean="0"/>
              <a:t>etsy</a:t>
            </a:r>
            <a:r>
              <a:rPr lang="pl-PL" dirty="0" smtClean="0"/>
              <a:t> czy </a:t>
            </a:r>
            <a:r>
              <a:rPr lang="pl-PL" dirty="0" err="1" smtClean="0"/>
              <a:t>depop</a:t>
            </a:r>
            <a:r>
              <a:rPr lang="pl-PL" dirty="0" smtClean="0"/>
              <a:t>. W każdym z tych miejsc można znaleźć świetne rzeczy za ułamek ich oryginalnej ceny.</a:t>
            </a:r>
          </a:p>
          <a:p>
            <a:pPr algn="just"/>
            <a:endParaRPr lang="pl-PL" dirty="0" smtClean="0"/>
          </a:p>
          <a:p>
            <a:pPr marL="0" indent="0" algn="just">
              <a:buNone/>
            </a:pPr>
            <a:r>
              <a:rPr lang="pl-PL" dirty="0" smtClean="0"/>
              <a:t>7. </a:t>
            </a:r>
            <a:r>
              <a:rPr lang="pl-PL" b="1" dirty="0" smtClean="0"/>
              <a:t>Nie kupowanie odzieży podrobionej między innymi z Chin – w Polsce też podrabiają. </a:t>
            </a:r>
            <a:r>
              <a:rPr lang="pl-PL" dirty="0" smtClean="0"/>
              <a:t>Są to rzeczy strasznej jakości, nie zachowujące żadnych standardów produkcji i nie podlegające żadnej kontroli jakości. To straszne, że tak niewiele osób zdaje sprawę jak szkodliwe substancje chemiczne są używane do produkcji słabej jakościowo odzieży.</a:t>
            </a:r>
            <a:endParaRPr lang="pl-PL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84349"/>
            <a:ext cx="2880320" cy="229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03928"/>
            <a:ext cx="3145532" cy="229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505475"/>
            <a:ext cx="2497460" cy="205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53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1007</Words>
  <Application>Microsoft Office PowerPoint</Application>
  <PresentationFormat>Pokaz na ekranie (4:3)</PresentationFormat>
  <Paragraphs>71</Paragraphs>
  <Slides>17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Motyw pakietu Office</vt:lpstr>
      <vt:lpstr>Woda raz jeszcze czyli dlaczego warto powtórnie wykorzystywać tekstylia?</vt:lpstr>
      <vt:lpstr>Dlaczego woda raz jeszcze?</vt:lpstr>
      <vt:lpstr>Przypomnijmy sobie -  Ile wody potrzeba na .... ?</vt:lpstr>
      <vt:lpstr>Przypomnijmy sobie -  Ile wody potrzeba na .... ?</vt:lpstr>
      <vt:lpstr>Czy wiesz, że?</vt:lpstr>
      <vt:lpstr>Wyciągnij wnioski!</vt:lpstr>
      <vt:lpstr>Co z tym możemy zrobić?</vt:lpstr>
      <vt:lpstr>Co z tym możemy zrobić?</vt:lpstr>
      <vt:lpstr>Co z tym możemy zrobić?</vt:lpstr>
      <vt:lpstr> Jak dać drugie życie starej odzieży?  Możesz to zrobić!!! </vt:lpstr>
      <vt:lpstr>Prezentacja programu PowerPoint</vt:lpstr>
      <vt:lpstr>Prezentacja programu PowerPoint</vt:lpstr>
      <vt:lpstr>Zaprojektuj „wodne” logo na T-shirt</vt:lpstr>
      <vt:lpstr>Prezentacja programu PowerPoint</vt:lpstr>
      <vt:lpstr>Zaprojektuj logo wielorazową  torbę na zakupy</vt:lpstr>
      <vt:lpstr>Pokaz mody z odzieży używanej</vt:lpstr>
      <vt:lpstr>Zbiórka używanej odzieży – WYZWANIE w ramach Programu „Mniej znaczy więcej”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Misja „Tajemnicza woda”</dc:title>
  <dc:creator>Iza</dc:creator>
  <cp:lastModifiedBy>Iza</cp:lastModifiedBy>
  <cp:revision>21</cp:revision>
  <dcterms:created xsi:type="dcterms:W3CDTF">2019-03-23T09:30:20Z</dcterms:created>
  <dcterms:modified xsi:type="dcterms:W3CDTF">2022-11-13T06:47:54Z</dcterms:modified>
</cp:coreProperties>
</file>